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2"/>
  </p:sldMasterIdLst>
  <p:notesMasterIdLst>
    <p:notesMasterId r:id="rId18"/>
  </p:notesMasterIdLst>
  <p:handoutMasterIdLst>
    <p:handoutMasterId r:id="rId19"/>
  </p:handoutMasterIdLst>
  <p:sldIdLst>
    <p:sldId id="256" r:id="rId3"/>
    <p:sldId id="265" r:id="rId4"/>
    <p:sldId id="275" r:id="rId5"/>
    <p:sldId id="276" r:id="rId6"/>
    <p:sldId id="277" r:id="rId7"/>
    <p:sldId id="278" r:id="rId8"/>
    <p:sldId id="279" r:id="rId9"/>
    <p:sldId id="266" r:id="rId10"/>
    <p:sldId id="281" r:id="rId11"/>
    <p:sldId id="284" r:id="rId12"/>
    <p:sldId id="285" r:id="rId13"/>
    <p:sldId id="280" r:id="rId14"/>
    <p:sldId id="282" r:id="rId15"/>
    <p:sldId id="267" r:id="rId16"/>
    <p:sldId id="271" r:id="rId17"/>
  </p:sldIdLst>
  <p:sldSz cx="12188825"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8" pos="3839">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93" autoAdjust="0"/>
    <p:restoredTop sz="94660"/>
  </p:normalViewPr>
  <p:slideViewPr>
    <p:cSldViewPr showGuides="1">
      <p:cViewPr varScale="1">
        <p:scale>
          <a:sx n="116" d="100"/>
          <a:sy n="116" d="100"/>
        </p:scale>
        <p:origin x="276" y="108"/>
      </p:cViewPr>
      <p:guideLst>
        <p:guide orient="horz" pos="2160"/>
        <p:guide pos="3839"/>
      </p:guideLst>
    </p:cSldViewPr>
  </p:slideViewPr>
  <p:notesTextViewPr>
    <p:cViewPr>
      <p:scale>
        <a:sx n="1" d="1"/>
        <a:sy n="1" d="1"/>
      </p:scale>
      <p:origin x="0" y="0"/>
    </p:cViewPr>
  </p:notesTextViewPr>
  <p:notesViewPr>
    <p:cSldViewPr showGuides="1">
      <p:cViewPr varScale="1">
        <p:scale>
          <a:sx n="63" d="100"/>
          <a:sy n="63" d="100"/>
        </p:scale>
        <p:origin x="2838" y="10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notesMaster" Target="notesMasters/notesMaster1.xml"/><Relationship Id="rId3" Type="http://schemas.openxmlformats.org/officeDocument/2006/relationships/slide" Target="slides/slide1.xml"/><Relationship Id="rId21"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 Type="http://schemas.openxmlformats.org/officeDocument/2006/relationships/slideMaster" Target="slideMasters/slideMaster1.xml"/><Relationship Id="rId16" Type="http://schemas.openxmlformats.org/officeDocument/2006/relationships/slide" Target="slides/slide14.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handoutMaster" Target="handoutMasters/handout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Percent of Women with Stress Incontinence Symptoms</c:v>
                </c:pt>
              </c:strCache>
            </c:strRef>
          </c:tx>
          <c:spPr>
            <a:solidFill>
              <a:schemeClr val="accent1"/>
            </a:solidFill>
            <a:ln>
              <a:noFill/>
            </a:ln>
            <a:effectLst/>
          </c:spPr>
          <c:invertIfNegative val="0"/>
          <c:cat>
            <c:strRef>
              <c:f>Sheet1!$A$2:$A$7</c:f>
              <c:strCache>
                <c:ptCount val="6"/>
                <c:pt idx="0">
                  <c:v>18-24</c:v>
                </c:pt>
                <c:pt idx="1">
                  <c:v>25-34</c:v>
                </c:pt>
                <c:pt idx="2">
                  <c:v>35-44</c:v>
                </c:pt>
                <c:pt idx="3">
                  <c:v>45-54</c:v>
                </c:pt>
                <c:pt idx="4">
                  <c:v>55-64</c:v>
                </c:pt>
                <c:pt idx="5">
                  <c:v>65+</c:v>
                </c:pt>
              </c:strCache>
            </c:strRef>
          </c:cat>
          <c:val>
            <c:numRef>
              <c:f>Sheet1!$B$2:$B$7</c:f>
              <c:numCache>
                <c:formatCode>0%</c:formatCode>
                <c:ptCount val="6"/>
                <c:pt idx="0">
                  <c:v>0.1</c:v>
                </c:pt>
                <c:pt idx="1">
                  <c:v>0.22</c:v>
                </c:pt>
                <c:pt idx="2">
                  <c:v>0.26</c:v>
                </c:pt>
                <c:pt idx="3">
                  <c:v>0.33</c:v>
                </c:pt>
                <c:pt idx="4">
                  <c:v>0.32</c:v>
                </c:pt>
                <c:pt idx="5">
                  <c:v>0.34</c:v>
                </c:pt>
              </c:numCache>
            </c:numRef>
          </c:val>
        </c:ser>
        <c:dLbls>
          <c:showLegendKey val="0"/>
          <c:showVal val="0"/>
          <c:showCatName val="0"/>
          <c:showSerName val="0"/>
          <c:showPercent val="0"/>
          <c:showBubbleSize val="0"/>
        </c:dLbls>
        <c:gapWidth val="247"/>
        <c:overlap val="40"/>
        <c:axId val="443985408"/>
        <c:axId val="443985800"/>
      </c:barChart>
      <c:catAx>
        <c:axId val="443985408"/>
        <c:scaling>
          <c:orientation val="minMax"/>
        </c:scaling>
        <c:delete val="0"/>
        <c:axPos val="b"/>
        <c:majorGridlines>
          <c:spPr>
            <a:ln w="9525" cap="flat" cmpd="sng" algn="ctr">
              <a:solidFill>
                <a:schemeClr val="dk1">
                  <a:lumMod val="15000"/>
                  <a:lumOff val="85000"/>
                </a:schemeClr>
              </a:solidFill>
              <a:round/>
            </a:ln>
            <a:effectLst/>
          </c:spPr>
        </c:majorGridlines>
        <c:numFmt formatCode="General" sourceLinked="1"/>
        <c:majorTickMark val="out"/>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197" b="0" i="0" u="none" strike="noStrike" kern="1200" cap="none" spc="0" normalizeH="0" baseline="0">
                <a:solidFill>
                  <a:schemeClr val="dk1">
                    <a:lumMod val="65000"/>
                    <a:lumOff val="35000"/>
                  </a:schemeClr>
                </a:solidFill>
                <a:latin typeface="+mn-lt"/>
                <a:ea typeface="+mn-ea"/>
                <a:cs typeface="+mn-cs"/>
              </a:defRPr>
            </a:pPr>
            <a:endParaRPr lang="en-US"/>
          </a:p>
        </c:txPr>
        <c:crossAx val="443985800"/>
        <c:crosses val="autoZero"/>
        <c:auto val="1"/>
        <c:lblAlgn val="ctr"/>
        <c:lblOffset val="100"/>
        <c:noMultiLvlLbl val="0"/>
      </c:catAx>
      <c:valAx>
        <c:axId val="443985800"/>
        <c:scaling>
          <c:orientation val="minMax"/>
        </c:scaling>
        <c:delete val="0"/>
        <c:axPos val="l"/>
        <c:majorGridlines>
          <c:spPr>
            <a:ln w="9525" cap="flat" cmpd="sng" algn="ctr">
              <a:solidFill>
                <a:schemeClr val="dk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dk1">
                    <a:lumMod val="65000"/>
                    <a:lumOff val="35000"/>
                  </a:schemeClr>
                </a:solidFill>
                <a:latin typeface="+mn-lt"/>
                <a:ea typeface="+mn-ea"/>
                <a:cs typeface="+mn-cs"/>
              </a:defRPr>
            </a:pPr>
            <a:endParaRPr lang="en-US"/>
          </a:p>
        </c:txPr>
        <c:crossAx val="443985408"/>
        <c:crosses val="autoZero"/>
        <c:crossBetween val="between"/>
      </c:valAx>
      <c:spPr>
        <a:pattFill prst="ltDnDiag">
          <a:fgClr>
            <a:schemeClr val="dk1">
              <a:lumMod val="15000"/>
              <a:lumOff val="85000"/>
            </a:schemeClr>
          </a:fgClr>
          <a:bgClr>
            <a:schemeClr val="lt1"/>
          </a:bgClr>
        </a:pattFill>
        <a:ln>
          <a:noFill/>
        </a:ln>
        <a:effectLst/>
      </c:spPr>
    </c:plotArea>
    <c:legend>
      <c:legendPos val="b"/>
      <c:layout/>
      <c:overlay val="0"/>
      <c:spPr>
        <a:noFill/>
        <a:ln>
          <a:noFill/>
        </a:ln>
        <a:effectLst/>
      </c:spPr>
      <c:txPr>
        <a:bodyPr rot="0" spcFirstLastPara="1" vertOverflow="ellipsis" vert="horz" wrap="square" anchor="ctr" anchorCtr="1"/>
        <a:lstStyle/>
        <a:p>
          <a:pPr>
            <a:defRPr sz="1197" b="0" i="0" u="none" strike="noStrike" kern="1200" baseline="0">
              <a:solidFill>
                <a:schemeClr val="dk1">
                  <a:lumMod val="65000"/>
                  <a:lumOff val="35000"/>
                </a:schemeClr>
              </a:solidFill>
              <a:latin typeface="+mn-lt"/>
              <a:ea typeface="+mn-ea"/>
              <a:cs typeface="+mn-cs"/>
            </a:defRPr>
          </a:pPr>
          <a:endParaRPr lang="en-US"/>
        </a:p>
      </c:txPr>
    </c:legend>
    <c:plotVisOnly val="1"/>
    <c:dispBlanksAs val="gap"/>
    <c:showDLblsOverMax val="0"/>
  </c:chart>
  <c:spPr>
    <a:solidFill>
      <a:schemeClr val="lt1"/>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1">
  <cs:axisTitle>
    <cs:lnRef idx="0"/>
    <cs:fillRef idx="0"/>
    <cs:effectRef idx="0"/>
    <cs:fontRef idx="minor">
      <a:schemeClr val="dk1">
        <a:lumMod val="65000"/>
        <a:lumOff val="35000"/>
      </a:schemeClr>
    </cs:fontRef>
    <cs:defRPr sz="1197"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064"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1197"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defRPr sz="1197"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2128"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defRPr sz="1197"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8060F7B-9920-4F24-BE71-F0E4E3B7B934}" type="doc">
      <dgm:prSet loTypeId="urn:microsoft.com/office/officeart/2005/8/layout/radial6" loCatId="cycle" qsTypeId="urn:microsoft.com/office/officeart/2005/8/quickstyle/simple1" qsCatId="simple" csTypeId="urn:microsoft.com/office/officeart/2005/8/colors/colorful1" csCatId="colorful" phldr="1"/>
      <dgm:spPr/>
      <dgm:t>
        <a:bodyPr/>
        <a:lstStyle/>
        <a:p>
          <a:endParaRPr lang="en-US"/>
        </a:p>
      </dgm:t>
    </dgm:pt>
    <dgm:pt modelId="{AA38CBC9-AC6B-457D-9F63-4D1AB8E7793E}">
      <dgm:prSet phldrT="[Text]"/>
      <dgm:spPr/>
      <dgm:t>
        <a:bodyPr/>
        <a:lstStyle/>
        <a:p>
          <a:r>
            <a:rPr lang="en-US" dirty="0" smtClean="0"/>
            <a:t>Project’s Mapping Service</a:t>
          </a:r>
          <a:endParaRPr lang="en-US" dirty="0"/>
        </a:p>
      </dgm:t>
    </dgm:pt>
    <dgm:pt modelId="{02DFC051-974F-4AF1-85DB-FFF5F1CCD57A}" type="parTrans" cxnId="{F68BA8B4-E5E5-4A12-9338-5CF5693ADCA2}">
      <dgm:prSet/>
      <dgm:spPr/>
      <dgm:t>
        <a:bodyPr/>
        <a:lstStyle/>
        <a:p>
          <a:endParaRPr lang="en-US"/>
        </a:p>
      </dgm:t>
    </dgm:pt>
    <dgm:pt modelId="{7ACF197E-8A7D-4D14-A941-EE15BE87306C}" type="sibTrans" cxnId="{F68BA8B4-E5E5-4A12-9338-5CF5693ADCA2}">
      <dgm:prSet/>
      <dgm:spPr/>
      <dgm:t>
        <a:bodyPr/>
        <a:lstStyle/>
        <a:p>
          <a:endParaRPr lang="en-US"/>
        </a:p>
      </dgm:t>
    </dgm:pt>
    <dgm:pt modelId="{50789F86-D3CE-4C0B-B830-60161BD38E85}">
      <dgm:prSet phldrT="[Text]"/>
      <dgm:spPr/>
      <dgm:t>
        <a:bodyPr/>
        <a:lstStyle/>
        <a:p>
          <a:r>
            <a:rPr lang="en-US" dirty="0" smtClean="0"/>
            <a:t>Nearest Toilet Locator Phone App</a:t>
          </a:r>
          <a:endParaRPr lang="en-US" dirty="0"/>
        </a:p>
      </dgm:t>
    </dgm:pt>
    <dgm:pt modelId="{6D6B568F-9C4B-44DB-A886-035491FEC9C2}" type="parTrans" cxnId="{1593062C-A63F-4042-94C9-FF0880BD82E8}">
      <dgm:prSet/>
      <dgm:spPr/>
      <dgm:t>
        <a:bodyPr/>
        <a:lstStyle/>
        <a:p>
          <a:endParaRPr lang="en-US"/>
        </a:p>
      </dgm:t>
    </dgm:pt>
    <dgm:pt modelId="{775D1C29-7B88-46A3-9FAD-95EFDC006E81}" type="sibTrans" cxnId="{1593062C-A63F-4042-94C9-FF0880BD82E8}">
      <dgm:prSet/>
      <dgm:spPr/>
      <dgm:t>
        <a:bodyPr/>
        <a:lstStyle/>
        <a:p>
          <a:endParaRPr lang="en-US"/>
        </a:p>
      </dgm:t>
    </dgm:pt>
    <dgm:pt modelId="{87E6D3C0-9C36-4C9B-9EE4-FCB2F172CF62}">
      <dgm:prSet phldrT="[Text]"/>
      <dgm:spPr/>
      <dgm:t>
        <a:bodyPr/>
        <a:lstStyle/>
        <a:p>
          <a:r>
            <a:rPr lang="en-US" dirty="0" smtClean="0"/>
            <a:t>iOS, Android &amp; Windows Store Integration</a:t>
          </a:r>
          <a:endParaRPr lang="en-US" dirty="0"/>
        </a:p>
      </dgm:t>
    </dgm:pt>
    <dgm:pt modelId="{1916856A-C084-48E2-AF18-70269AD79DF2}" type="parTrans" cxnId="{EB3E6C57-F560-450F-B619-F6F67905927D}">
      <dgm:prSet/>
      <dgm:spPr/>
      <dgm:t>
        <a:bodyPr/>
        <a:lstStyle/>
        <a:p>
          <a:endParaRPr lang="en-US"/>
        </a:p>
      </dgm:t>
    </dgm:pt>
    <dgm:pt modelId="{5C1F42F6-070E-4EBA-8EBC-C32D27C49363}" type="sibTrans" cxnId="{EB3E6C57-F560-450F-B619-F6F67905927D}">
      <dgm:prSet/>
      <dgm:spPr/>
      <dgm:t>
        <a:bodyPr/>
        <a:lstStyle/>
        <a:p>
          <a:endParaRPr lang="en-US"/>
        </a:p>
      </dgm:t>
    </dgm:pt>
    <dgm:pt modelId="{20EB584B-A7B7-43D9-BF6A-2C9338C05B4D}">
      <dgm:prSet phldrT="[Text]"/>
      <dgm:spPr/>
      <dgm:t>
        <a:bodyPr/>
        <a:lstStyle/>
        <a:p>
          <a:r>
            <a:rPr lang="en-US" dirty="0" smtClean="0"/>
            <a:t>Integrate Web GPS/Location services</a:t>
          </a:r>
          <a:endParaRPr lang="en-US" dirty="0"/>
        </a:p>
      </dgm:t>
    </dgm:pt>
    <dgm:pt modelId="{6E0D28F6-A05C-413F-A991-03D9F094F998}" type="parTrans" cxnId="{FBE6BCEA-0F85-486D-B532-D55CCA25A01D}">
      <dgm:prSet/>
      <dgm:spPr/>
      <dgm:t>
        <a:bodyPr/>
        <a:lstStyle/>
        <a:p>
          <a:endParaRPr lang="en-US"/>
        </a:p>
      </dgm:t>
    </dgm:pt>
    <dgm:pt modelId="{B04B74A7-039D-46F2-A30E-0D07E04CAE1A}" type="sibTrans" cxnId="{FBE6BCEA-0F85-486D-B532-D55CCA25A01D}">
      <dgm:prSet/>
      <dgm:spPr/>
      <dgm:t>
        <a:bodyPr/>
        <a:lstStyle/>
        <a:p>
          <a:endParaRPr lang="en-US"/>
        </a:p>
      </dgm:t>
    </dgm:pt>
    <dgm:pt modelId="{7E2B8B4E-293F-43EE-AB7D-6598814ECB3C}">
      <dgm:prSet phldrT="[Text]"/>
      <dgm:spPr/>
      <dgm:t>
        <a:bodyPr/>
        <a:lstStyle/>
        <a:p>
          <a:r>
            <a:rPr lang="en-US" dirty="0" smtClean="0"/>
            <a:t>Enable dynamic Crowd-mapping</a:t>
          </a:r>
          <a:endParaRPr lang="en-US" dirty="0"/>
        </a:p>
      </dgm:t>
    </dgm:pt>
    <dgm:pt modelId="{C9A52CF1-B2E8-4848-8964-6633294F16CC}" type="parTrans" cxnId="{18D120E8-5826-42E7-A890-F4AFB63D3D78}">
      <dgm:prSet/>
      <dgm:spPr/>
      <dgm:t>
        <a:bodyPr/>
        <a:lstStyle/>
        <a:p>
          <a:endParaRPr lang="en-US"/>
        </a:p>
      </dgm:t>
    </dgm:pt>
    <dgm:pt modelId="{03860152-2A6F-476F-91FD-CBA9D7B26338}" type="sibTrans" cxnId="{18D120E8-5826-42E7-A890-F4AFB63D3D78}">
      <dgm:prSet/>
      <dgm:spPr/>
      <dgm:t>
        <a:bodyPr/>
        <a:lstStyle/>
        <a:p>
          <a:endParaRPr lang="en-US"/>
        </a:p>
      </dgm:t>
    </dgm:pt>
    <dgm:pt modelId="{B0C37B97-914B-49F2-84E5-94B39EF2352F}" type="pres">
      <dgm:prSet presAssocID="{B8060F7B-9920-4F24-BE71-F0E4E3B7B934}" presName="Name0" presStyleCnt="0">
        <dgm:presLayoutVars>
          <dgm:chMax val="1"/>
          <dgm:dir/>
          <dgm:animLvl val="ctr"/>
          <dgm:resizeHandles val="exact"/>
        </dgm:presLayoutVars>
      </dgm:prSet>
      <dgm:spPr/>
      <dgm:t>
        <a:bodyPr/>
        <a:lstStyle/>
        <a:p>
          <a:endParaRPr lang="en-US"/>
        </a:p>
      </dgm:t>
    </dgm:pt>
    <dgm:pt modelId="{D2BB9C9C-582A-4226-99A2-A6A4B7AD887A}" type="pres">
      <dgm:prSet presAssocID="{AA38CBC9-AC6B-457D-9F63-4D1AB8E7793E}" presName="centerShape" presStyleLbl="node0" presStyleIdx="0" presStyleCnt="1"/>
      <dgm:spPr/>
      <dgm:t>
        <a:bodyPr/>
        <a:lstStyle/>
        <a:p>
          <a:endParaRPr lang="en-US"/>
        </a:p>
      </dgm:t>
    </dgm:pt>
    <dgm:pt modelId="{0B9D5D8D-AE9B-4E3C-8081-7E5A4C702F02}" type="pres">
      <dgm:prSet presAssocID="{50789F86-D3CE-4C0B-B830-60161BD38E85}" presName="node" presStyleLbl="node1" presStyleIdx="0" presStyleCnt="4">
        <dgm:presLayoutVars>
          <dgm:bulletEnabled val="1"/>
        </dgm:presLayoutVars>
      </dgm:prSet>
      <dgm:spPr/>
      <dgm:t>
        <a:bodyPr/>
        <a:lstStyle/>
        <a:p>
          <a:endParaRPr lang="en-US"/>
        </a:p>
      </dgm:t>
    </dgm:pt>
    <dgm:pt modelId="{E8755371-EE00-4D9C-9546-B5D2DEB3691D}" type="pres">
      <dgm:prSet presAssocID="{50789F86-D3CE-4C0B-B830-60161BD38E85}" presName="dummy" presStyleCnt="0"/>
      <dgm:spPr/>
    </dgm:pt>
    <dgm:pt modelId="{65DE7562-7D1C-4B0F-8927-12F8E6C5F5AF}" type="pres">
      <dgm:prSet presAssocID="{775D1C29-7B88-46A3-9FAD-95EFDC006E81}" presName="sibTrans" presStyleLbl="sibTrans2D1" presStyleIdx="0" presStyleCnt="4"/>
      <dgm:spPr/>
      <dgm:t>
        <a:bodyPr/>
        <a:lstStyle/>
        <a:p>
          <a:endParaRPr lang="en-US"/>
        </a:p>
      </dgm:t>
    </dgm:pt>
    <dgm:pt modelId="{1C226D9E-C8BD-43C0-B5A7-66592C02513E}" type="pres">
      <dgm:prSet presAssocID="{87E6D3C0-9C36-4C9B-9EE4-FCB2F172CF62}" presName="node" presStyleLbl="node1" presStyleIdx="1" presStyleCnt="4">
        <dgm:presLayoutVars>
          <dgm:bulletEnabled val="1"/>
        </dgm:presLayoutVars>
      </dgm:prSet>
      <dgm:spPr/>
      <dgm:t>
        <a:bodyPr/>
        <a:lstStyle/>
        <a:p>
          <a:endParaRPr lang="en-US"/>
        </a:p>
      </dgm:t>
    </dgm:pt>
    <dgm:pt modelId="{2E93314B-ED13-4B02-B199-BBF658DCCBEE}" type="pres">
      <dgm:prSet presAssocID="{87E6D3C0-9C36-4C9B-9EE4-FCB2F172CF62}" presName="dummy" presStyleCnt="0"/>
      <dgm:spPr/>
    </dgm:pt>
    <dgm:pt modelId="{22CB3940-637A-4C32-AB7F-CFAD929A59AB}" type="pres">
      <dgm:prSet presAssocID="{5C1F42F6-070E-4EBA-8EBC-C32D27C49363}" presName="sibTrans" presStyleLbl="sibTrans2D1" presStyleIdx="1" presStyleCnt="4"/>
      <dgm:spPr/>
      <dgm:t>
        <a:bodyPr/>
        <a:lstStyle/>
        <a:p>
          <a:endParaRPr lang="en-US"/>
        </a:p>
      </dgm:t>
    </dgm:pt>
    <dgm:pt modelId="{29DFD080-5F1B-4B82-A3B2-DA9D6DF3694E}" type="pres">
      <dgm:prSet presAssocID="{20EB584B-A7B7-43D9-BF6A-2C9338C05B4D}" presName="node" presStyleLbl="node1" presStyleIdx="2" presStyleCnt="4">
        <dgm:presLayoutVars>
          <dgm:bulletEnabled val="1"/>
        </dgm:presLayoutVars>
      </dgm:prSet>
      <dgm:spPr/>
      <dgm:t>
        <a:bodyPr/>
        <a:lstStyle/>
        <a:p>
          <a:endParaRPr lang="en-US"/>
        </a:p>
      </dgm:t>
    </dgm:pt>
    <dgm:pt modelId="{3C0BB87F-E2C7-4D7C-BF8F-45EA9A4A93F1}" type="pres">
      <dgm:prSet presAssocID="{20EB584B-A7B7-43D9-BF6A-2C9338C05B4D}" presName="dummy" presStyleCnt="0"/>
      <dgm:spPr/>
    </dgm:pt>
    <dgm:pt modelId="{53B5DF5F-8B8B-41EF-8531-276CBECDCAB4}" type="pres">
      <dgm:prSet presAssocID="{B04B74A7-039D-46F2-A30E-0D07E04CAE1A}" presName="sibTrans" presStyleLbl="sibTrans2D1" presStyleIdx="2" presStyleCnt="4"/>
      <dgm:spPr/>
      <dgm:t>
        <a:bodyPr/>
        <a:lstStyle/>
        <a:p>
          <a:endParaRPr lang="en-US"/>
        </a:p>
      </dgm:t>
    </dgm:pt>
    <dgm:pt modelId="{B3F8C3C3-65FB-486F-82C0-A8478B7022B9}" type="pres">
      <dgm:prSet presAssocID="{7E2B8B4E-293F-43EE-AB7D-6598814ECB3C}" presName="node" presStyleLbl="node1" presStyleIdx="3" presStyleCnt="4">
        <dgm:presLayoutVars>
          <dgm:bulletEnabled val="1"/>
        </dgm:presLayoutVars>
      </dgm:prSet>
      <dgm:spPr/>
      <dgm:t>
        <a:bodyPr/>
        <a:lstStyle/>
        <a:p>
          <a:endParaRPr lang="en-US"/>
        </a:p>
      </dgm:t>
    </dgm:pt>
    <dgm:pt modelId="{655FDCB9-5F59-4F26-9EF0-749F42DEA7F0}" type="pres">
      <dgm:prSet presAssocID="{7E2B8B4E-293F-43EE-AB7D-6598814ECB3C}" presName="dummy" presStyleCnt="0"/>
      <dgm:spPr/>
    </dgm:pt>
    <dgm:pt modelId="{FADEA337-AD34-4422-B53A-01423AF1AC8F}" type="pres">
      <dgm:prSet presAssocID="{03860152-2A6F-476F-91FD-CBA9D7B26338}" presName="sibTrans" presStyleLbl="sibTrans2D1" presStyleIdx="3" presStyleCnt="4"/>
      <dgm:spPr/>
      <dgm:t>
        <a:bodyPr/>
        <a:lstStyle/>
        <a:p>
          <a:endParaRPr lang="en-US"/>
        </a:p>
      </dgm:t>
    </dgm:pt>
  </dgm:ptLst>
  <dgm:cxnLst>
    <dgm:cxn modelId="{B0853F4E-0D10-4453-BA0F-87D700E6FDEE}" type="presOf" srcId="{7E2B8B4E-293F-43EE-AB7D-6598814ECB3C}" destId="{B3F8C3C3-65FB-486F-82C0-A8478B7022B9}" srcOrd="0" destOrd="0" presId="urn:microsoft.com/office/officeart/2005/8/layout/radial6"/>
    <dgm:cxn modelId="{D34E2ED8-ECCD-4FDF-AE76-C792B052F77C}" type="presOf" srcId="{5C1F42F6-070E-4EBA-8EBC-C32D27C49363}" destId="{22CB3940-637A-4C32-AB7F-CFAD929A59AB}" srcOrd="0" destOrd="0" presId="urn:microsoft.com/office/officeart/2005/8/layout/radial6"/>
    <dgm:cxn modelId="{63BD5587-3071-4797-BB80-7C21100AAD79}" type="presOf" srcId="{03860152-2A6F-476F-91FD-CBA9D7B26338}" destId="{FADEA337-AD34-4422-B53A-01423AF1AC8F}" srcOrd="0" destOrd="0" presId="urn:microsoft.com/office/officeart/2005/8/layout/radial6"/>
    <dgm:cxn modelId="{18D120E8-5826-42E7-A890-F4AFB63D3D78}" srcId="{AA38CBC9-AC6B-457D-9F63-4D1AB8E7793E}" destId="{7E2B8B4E-293F-43EE-AB7D-6598814ECB3C}" srcOrd="3" destOrd="0" parTransId="{C9A52CF1-B2E8-4848-8964-6633294F16CC}" sibTransId="{03860152-2A6F-476F-91FD-CBA9D7B26338}"/>
    <dgm:cxn modelId="{50E3B5F1-6595-4ED9-B849-AA5F6C21B078}" type="presOf" srcId="{AA38CBC9-AC6B-457D-9F63-4D1AB8E7793E}" destId="{D2BB9C9C-582A-4226-99A2-A6A4B7AD887A}" srcOrd="0" destOrd="0" presId="urn:microsoft.com/office/officeart/2005/8/layout/radial6"/>
    <dgm:cxn modelId="{213B572F-3D42-4865-8468-2B23B55DDDF6}" type="presOf" srcId="{775D1C29-7B88-46A3-9FAD-95EFDC006E81}" destId="{65DE7562-7D1C-4B0F-8927-12F8E6C5F5AF}" srcOrd="0" destOrd="0" presId="urn:microsoft.com/office/officeart/2005/8/layout/radial6"/>
    <dgm:cxn modelId="{5F25D665-3021-461A-AA8B-FC4CA49A8593}" type="presOf" srcId="{87E6D3C0-9C36-4C9B-9EE4-FCB2F172CF62}" destId="{1C226D9E-C8BD-43C0-B5A7-66592C02513E}" srcOrd="0" destOrd="0" presId="urn:microsoft.com/office/officeart/2005/8/layout/radial6"/>
    <dgm:cxn modelId="{3E929F04-D66A-4ADD-A218-BA7B4D2C65EC}" type="presOf" srcId="{B04B74A7-039D-46F2-A30E-0D07E04CAE1A}" destId="{53B5DF5F-8B8B-41EF-8531-276CBECDCAB4}" srcOrd="0" destOrd="0" presId="urn:microsoft.com/office/officeart/2005/8/layout/radial6"/>
    <dgm:cxn modelId="{9F2E5EDD-E3E4-45F7-937A-24FDB14700F0}" type="presOf" srcId="{50789F86-D3CE-4C0B-B830-60161BD38E85}" destId="{0B9D5D8D-AE9B-4E3C-8081-7E5A4C702F02}" srcOrd="0" destOrd="0" presId="urn:microsoft.com/office/officeart/2005/8/layout/radial6"/>
    <dgm:cxn modelId="{FBE6BCEA-0F85-486D-B532-D55CCA25A01D}" srcId="{AA38CBC9-AC6B-457D-9F63-4D1AB8E7793E}" destId="{20EB584B-A7B7-43D9-BF6A-2C9338C05B4D}" srcOrd="2" destOrd="0" parTransId="{6E0D28F6-A05C-413F-A991-03D9F094F998}" sibTransId="{B04B74A7-039D-46F2-A30E-0D07E04CAE1A}"/>
    <dgm:cxn modelId="{1593062C-A63F-4042-94C9-FF0880BD82E8}" srcId="{AA38CBC9-AC6B-457D-9F63-4D1AB8E7793E}" destId="{50789F86-D3CE-4C0B-B830-60161BD38E85}" srcOrd="0" destOrd="0" parTransId="{6D6B568F-9C4B-44DB-A886-035491FEC9C2}" sibTransId="{775D1C29-7B88-46A3-9FAD-95EFDC006E81}"/>
    <dgm:cxn modelId="{F68BA8B4-E5E5-4A12-9338-5CF5693ADCA2}" srcId="{B8060F7B-9920-4F24-BE71-F0E4E3B7B934}" destId="{AA38CBC9-AC6B-457D-9F63-4D1AB8E7793E}" srcOrd="0" destOrd="0" parTransId="{02DFC051-974F-4AF1-85DB-FFF5F1CCD57A}" sibTransId="{7ACF197E-8A7D-4D14-A941-EE15BE87306C}"/>
    <dgm:cxn modelId="{EB3E6C57-F560-450F-B619-F6F67905927D}" srcId="{AA38CBC9-AC6B-457D-9F63-4D1AB8E7793E}" destId="{87E6D3C0-9C36-4C9B-9EE4-FCB2F172CF62}" srcOrd="1" destOrd="0" parTransId="{1916856A-C084-48E2-AF18-70269AD79DF2}" sibTransId="{5C1F42F6-070E-4EBA-8EBC-C32D27C49363}"/>
    <dgm:cxn modelId="{66D10D89-90C6-4D3D-B022-615F34E0F6A8}" type="presOf" srcId="{B8060F7B-9920-4F24-BE71-F0E4E3B7B934}" destId="{B0C37B97-914B-49F2-84E5-94B39EF2352F}" srcOrd="0" destOrd="0" presId="urn:microsoft.com/office/officeart/2005/8/layout/radial6"/>
    <dgm:cxn modelId="{487B127C-E0EE-48AC-AACB-3F827CA01E94}" type="presOf" srcId="{20EB584B-A7B7-43D9-BF6A-2C9338C05B4D}" destId="{29DFD080-5F1B-4B82-A3B2-DA9D6DF3694E}" srcOrd="0" destOrd="0" presId="urn:microsoft.com/office/officeart/2005/8/layout/radial6"/>
    <dgm:cxn modelId="{F8374B3E-B514-46DF-94C4-AF94CDD1D72A}" type="presParOf" srcId="{B0C37B97-914B-49F2-84E5-94B39EF2352F}" destId="{D2BB9C9C-582A-4226-99A2-A6A4B7AD887A}" srcOrd="0" destOrd="0" presId="urn:microsoft.com/office/officeart/2005/8/layout/radial6"/>
    <dgm:cxn modelId="{B24EE426-834F-4DD6-9375-8641C6E734A6}" type="presParOf" srcId="{B0C37B97-914B-49F2-84E5-94B39EF2352F}" destId="{0B9D5D8D-AE9B-4E3C-8081-7E5A4C702F02}" srcOrd="1" destOrd="0" presId="urn:microsoft.com/office/officeart/2005/8/layout/radial6"/>
    <dgm:cxn modelId="{57EC5C98-3760-48A4-BD0C-E28EDE5F22FF}" type="presParOf" srcId="{B0C37B97-914B-49F2-84E5-94B39EF2352F}" destId="{E8755371-EE00-4D9C-9546-B5D2DEB3691D}" srcOrd="2" destOrd="0" presId="urn:microsoft.com/office/officeart/2005/8/layout/radial6"/>
    <dgm:cxn modelId="{DC6214C8-ADD9-43F5-A121-F80593085E69}" type="presParOf" srcId="{B0C37B97-914B-49F2-84E5-94B39EF2352F}" destId="{65DE7562-7D1C-4B0F-8927-12F8E6C5F5AF}" srcOrd="3" destOrd="0" presId="urn:microsoft.com/office/officeart/2005/8/layout/radial6"/>
    <dgm:cxn modelId="{0BFC6664-884E-4547-86F8-E6A9DC5E1A2C}" type="presParOf" srcId="{B0C37B97-914B-49F2-84E5-94B39EF2352F}" destId="{1C226D9E-C8BD-43C0-B5A7-66592C02513E}" srcOrd="4" destOrd="0" presId="urn:microsoft.com/office/officeart/2005/8/layout/radial6"/>
    <dgm:cxn modelId="{FD59564E-8456-4C64-90AE-7451B1A61D7B}" type="presParOf" srcId="{B0C37B97-914B-49F2-84E5-94B39EF2352F}" destId="{2E93314B-ED13-4B02-B199-BBF658DCCBEE}" srcOrd="5" destOrd="0" presId="urn:microsoft.com/office/officeart/2005/8/layout/radial6"/>
    <dgm:cxn modelId="{0276C93F-4BAE-4692-9D59-195EFB181D61}" type="presParOf" srcId="{B0C37B97-914B-49F2-84E5-94B39EF2352F}" destId="{22CB3940-637A-4C32-AB7F-CFAD929A59AB}" srcOrd="6" destOrd="0" presId="urn:microsoft.com/office/officeart/2005/8/layout/radial6"/>
    <dgm:cxn modelId="{F6BE7C54-9B84-4439-9F82-6D0300D28E0A}" type="presParOf" srcId="{B0C37B97-914B-49F2-84E5-94B39EF2352F}" destId="{29DFD080-5F1B-4B82-A3B2-DA9D6DF3694E}" srcOrd="7" destOrd="0" presId="urn:microsoft.com/office/officeart/2005/8/layout/radial6"/>
    <dgm:cxn modelId="{26DA9851-5888-41F8-96BD-77CE364289DB}" type="presParOf" srcId="{B0C37B97-914B-49F2-84E5-94B39EF2352F}" destId="{3C0BB87F-E2C7-4D7C-BF8F-45EA9A4A93F1}" srcOrd="8" destOrd="0" presId="urn:microsoft.com/office/officeart/2005/8/layout/radial6"/>
    <dgm:cxn modelId="{11A7C210-57D3-4E8B-A13F-D81817DA0568}" type="presParOf" srcId="{B0C37B97-914B-49F2-84E5-94B39EF2352F}" destId="{53B5DF5F-8B8B-41EF-8531-276CBECDCAB4}" srcOrd="9" destOrd="0" presId="urn:microsoft.com/office/officeart/2005/8/layout/radial6"/>
    <dgm:cxn modelId="{3ECFF003-35BC-40FA-A10D-1D02DA9C3796}" type="presParOf" srcId="{B0C37B97-914B-49F2-84E5-94B39EF2352F}" destId="{B3F8C3C3-65FB-486F-82C0-A8478B7022B9}" srcOrd="10" destOrd="0" presId="urn:microsoft.com/office/officeart/2005/8/layout/radial6"/>
    <dgm:cxn modelId="{78123318-19B9-426D-8D39-6D0354994D24}" type="presParOf" srcId="{B0C37B97-914B-49F2-84E5-94B39EF2352F}" destId="{655FDCB9-5F59-4F26-9EF0-749F42DEA7F0}" srcOrd="11" destOrd="0" presId="urn:microsoft.com/office/officeart/2005/8/layout/radial6"/>
    <dgm:cxn modelId="{AE0E568C-B8D7-44A2-831B-CC304D53E899}" type="presParOf" srcId="{B0C37B97-914B-49F2-84E5-94B39EF2352F}" destId="{FADEA337-AD34-4422-B53A-01423AF1AC8F}" srcOrd="12" destOrd="0" presId="urn:microsoft.com/office/officeart/2005/8/layout/radial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DEA337-AD34-4422-B53A-01423AF1AC8F}">
      <dsp:nvSpPr>
        <dsp:cNvPr id="0" name=""/>
        <dsp:cNvSpPr/>
      </dsp:nvSpPr>
      <dsp:spPr>
        <a:xfrm>
          <a:off x="514115" y="483158"/>
          <a:ext cx="3224682" cy="3224682"/>
        </a:xfrm>
        <a:prstGeom prst="blockArc">
          <a:avLst>
            <a:gd name="adj1" fmla="val 10800000"/>
            <a:gd name="adj2" fmla="val 16200000"/>
            <a:gd name="adj3" fmla="val 4635"/>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3B5DF5F-8B8B-41EF-8531-276CBECDCAB4}">
      <dsp:nvSpPr>
        <dsp:cNvPr id="0" name=""/>
        <dsp:cNvSpPr/>
      </dsp:nvSpPr>
      <dsp:spPr>
        <a:xfrm>
          <a:off x="514115" y="483158"/>
          <a:ext cx="3224682" cy="3224682"/>
        </a:xfrm>
        <a:prstGeom prst="blockArc">
          <a:avLst>
            <a:gd name="adj1" fmla="val 5400000"/>
            <a:gd name="adj2" fmla="val 10800000"/>
            <a:gd name="adj3" fmla="val 4635"/>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22CB3940-637A-4C32-AB7F-CFAD929A59AB}">
      <dsp:nvSpPr>
        <dsp:cNvPr id="0" name=""/>
        <dsp:cNvSpPr/>
      </dsp:nvSpPr>
      <dsp:spPr>
        <a:xfrm>
          <a:off x="514115" y="483158"/>
          <a:ext cx="3224682" cy="3224682"/>
        </a:xfrm>
        <a:prstGeom prst="blockArc">
          <a:avLst>
            <a:gd name="adj1" fmla="val 0"/>
            <a:gd name="adj2" fmla="val 5400000"/>
            <a:gd name="adj3" fmla="val 4635"/>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65DE7562-7D1C-4B0F-8927-12F8E6C5F5AF}">
      <dsp:nvSpPr>
        <dsp:cNvPr id="0" name=""/>
        <dsp:cNvSpPr/>
      </dsp:nvSpPr>
      <dsp:spPr>
        <a:xfrm>
          <a:off x="514115" y="483158"/>
          <a:ext cx="3224682" cy="3224682"/>
        </a:xfrm>
        <a:prstGeom prst="blockArc">
          <a:avLst>
            <a:gd name="adj1" fmla="val 16200000"/>
            <a:gd name="adj2" fmla="val 0"/>
            <a:gd name="adj3" fmla="val 4635"/>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D2BB9C9C-582A-4226-99A2-A6A4B7AD887A}">
      <dsp:nvSpPr>
        <dsp:cNvPr id="0" name=""/>
        <dsp:cNvSpPr/>
      </dsp:nvSpPr>
      <dsp:spPr>
        <a:xfrm>
          <a:off x="1385103" y="1354147"/>
          <a:ext cx="1482705" cy="1482705"/>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lvl="0" algn="ctr" defTabSz="933450">
            <a:lnSpc>
              <a:spcPct val="90000"/>
            </a:lnSpc>
            <a:spcBef>
              <a:spcPct val="0"/>
            </a:spcBef>
            <a:spcAft>
              <a:spcPct val="35000"/>
            </a:spcAft>
          </a:pPr>
          <a:r>
            <a:rPr lang="en-US" sz="2100" kern="1200" dirty="0" smtClean="0"/>
            <a:t>Project’s Mapping Service</a:t>
          </a:r>
          <a:endParaRPr lang="en-US" sz="2100" kern="1200" dirty="0"/>
        </a:p>
      </dsp:txBody>
      <dsp:txXfrm>
        <a:off x="1602240" y="1571284"/>
        <a:ext cx="1048431" cy="1048431"/>
      </dsp:txXfrm>
    </dsp:sp>
    <dsp:sp modelId="{0B9D5D8D-AE9B-4E3C-8081-7E5A4C702F02}">
      <dsp:nvSpPr>
        <dsp:cNvPr id="0" name=""/>
        <dsp:cNvSpPr/>
      </dsp:nvSpPr>
      <dsp:spPr>
        <a:xfrm>
          <a:off x="1607509" y="1576"/>
          <a:ext cx="1037893" cy="1037893"/>
        </a:xfrm>
        <a:prstGeom prst="ellips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400050">
            <a:lnSpc>
              <a:spcPct val="90000"/>
            </a:lnSpc>
            <a:spcBef>
              <a:spcPct val="0"/>
            </a:spcBef>
            <a:spcAft>
              <a:spcPct val="35000"/>
            </a:spcAft>
          </a:pPr>
          <a:r>
            <a:rPr lang="en-US" sz="900" kern="1200" dirty="0" smtClean="0"/>
            <a:t>Nearest Toilet Locator Phone App</a:t>
          </a:r>
          <a:endParaRPr lang="en-US" sz="900" kern="1200" dirty="0"/>
        </a:p>
      </dsp:txBody>
      <dsp:txXfrm>
        <a:off x="1759505" y="153572"/>
        <a:ext cx="733901" cy="733901"/>
      </dsp:txXfrm>
    </dsp:sp>
    <dsp:sp modelId="{1C226D9E-C8BD-43C0-B5A7-66592C02513E}">
      <dsp:nvSpPr>
        <dsp:cNvPr id="0" name=""/>
        <dsp:cNvSpPr/>
      </dsp:nvSpPr>
      <dsp:spPr>
        <a:xfrm>
          <a:off x="3182486" y="1576553"/>
          <a:ext cx="1037893" cy="1037893"/>
        </a:xfrm>
        <a:prstGeom prst="ellipse">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400050">
            <a:lnSpc>
              <a:spcPct val="90000"/>
            </a:lnSpc>
            <a:spcBef>
              <a:spcPct val="0"/>
            </a:spcBef>
            <a:spcAft>
              <a:spcPct val="35000"/>
            </a:spcAft>
          </a:pPr>
          <a:r>
            <a:rPr lang="en-US" sz="900" kern="1200" dirty="0" smtClean="0"/>
            <a:t>iOS, Android &amp; Windows Store Integration</a:t>
          </a:r>
          <a:endParaRPr lang="en-US" sz="900" kern="1200" dirty="0"/>
        </a:p>
      </dsp:txBody>
      <dsp:txXfrm>
        <a:off x="3334482" y="1728549"/>
        <a:ext cx="733901" cy="733901"/>
      </dsp:txXfrm>
    </dsp:sp>
    <dsp:sp modelId="{29DFD080-5F1B-4B82-A3B2-DA9D6DF3694E}">
      <dsp:nvSpPr>
        <dsp:cNvPr id="0" name=""/>
        <dsp:cNvSpPr/>
      </dsp:nvSpPr>
      <dsp:spPr>
        <a:xfrm>
          <a:off x="1607509" y="3151530"/>
          <a:ext cx="1037893" cy="1037893"/>
        </a:xfrm>
        <a:prstGeom prst="ellipse">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400050">
            <a:lnSpc>
              <a:spcPct val="90000"/>
            </a:lnSpc>
            <a:spcBef>
              <a:spcPct val="0"/>
            </a:spcBef>
            <a:spcAft>
              <a:spcPct val="35000"/>
            </a:spcAft>
          </a:pPr>
          <a:r>
            <a:rPr lang="en-US" sz="900" kern="1200" dirty="0" smtClean="0"/>
            <a:t>Integrate Web GPS/Location services</a:t>
          </a:r>
          <a:endParaRPr lang="en-US" sz="900" kern="1200" dirty="0"/>
        </a:p>
      </dsp:txBody>
      <dsp:txXfrm>
        <a:off x="1759505" y="3303526"/>
        <a:ext cx="733901" cy="733901"/>
      </dsp:txXfrm>
    </dsp:sp>
    <dsp:sp modelId="{B3F8C3C3-65FB-486F-82C0-A8478B7022B9}">
      <dsp:nvSpPr>
        <dsp:cNvPr id="0" name=""/>
        <dsp:cNvSpPr/>
      </dsp:nvSpPr>
      <dsp:spPr>
        <a:xfrm>
          <a:off x="32532" y="1576553"/>
          <a:ext cx="1037893" cy="1037893"/>
        </a:xfrm>
        <a:prstGeom prst="ellipse">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400050">
            <a:lnSpc>
              <a:spcPct val="90000"/>
            </a:lnSpc>
            <a:spcBef>
              <a:spcPct val="0"/>
            </a:spcBef>
            <a:spcAft>
              <a:spcPct val="35000"/>
            </a:spcAft>
          </a:pPr>
          <a:r>
            <a:rPr lang="en-US" sz="900" kern="1200" dirty="0" smtClean="0"/>
            <a:t>Enable dynamic Crowd-mapping</a:t>
          </a:r>
          <a:endParaRPr lang="en-US" sz="900" kern="1200" dirty="0"/>
        </a:p>
      </dsp:txBody>
      <dsp:txXfrm>
        <a:off x="184528" y="1728549"/>
        <a:ext cx="733901" cy="733901"/>
      </dsp:txXfrm>
    </dsp:sp>
  </dsp:spTree>
</dsp:drawing>
</file>

<file path=ppt/diagrams/layout1.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4CE221E-83ED-4F6C-BA5F-3F9E6FDB6953}" type="datetimeFigureOut">
              <a:rPr lang="en-US"/>
              <a:t>6/28/2016</a:t>
            </a:fld>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A4CBEF8-5CDE-472B-839B-B8BB0C881006}" type="slidenum">
              <a:rPr/>
              <a:t>‹#›</a:t>
            </a:fld>
            <a:endParaRPr/>
          </a:p>
        </p:txBody>
      </p:sp>
    </p:spTree>
    <p:extLst>
      <p:ext uri="{BB962C8B-B14F-4D97-AF65-F5344CB8AC3E}">
        <p14:creationId xmlns:p14="http://schemas.microsoft.com/office/powerpoint/2010/main" val="426328929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7853E5F-CE67-483C-A264-F17AC70E9CA2}" type="datetimeFigureOut">
              <a:rPr lang="en-US"/>
              <a:t>6/28/2016</a:t>
            </a:fld>
            <a:endParaRPr/>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a:t>Click to edit Master text styles</a:t>
            </a:r>
          </a:p>
          <a:p>
            <a:pPr lvl="1"/>
            <a:r>
              <a:rPr/>
              <a:t>Second level</a:t>
            </a:r>
          </a:p>
          <a:p>
            <a:pPr lvl="2"/>
            <a:r>
              <a:rPr/>
              <a:t>Third level</a:t>
            </a:r>
          </a:p>
          <a:p>
            <a:pPr lvl="3"/>
            <a:r>
              <a:rPr/>
              <a:t>Fourth level</a:t>
            </a:r>
          </a:p>
          <a:p>
            <a:pPr lvl="4"/>
            <a:r>
              <a:rP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BB98AFB-CB0D-4DFE-87B9-B4B0D0DE73CD}" type="slidenum">
              <a:rPr/>
              <a:t>‹#›</a:t>
            </a:fld>
            <a:endParaRPr/>
          </a:p>
        </p:txBody>
      </p:sp>
    </p:spTree>
    <p:extLst>
      <p:ext uri="{BB962C8B-B14F-4D97-AF65-F5344CB8AC3E}">
        <p14:creationId xmlns:p14="http://schemas.microsoft.com/office/powerpoint/2010/main" val="25128058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065214" y="533400"/>
            <a:ext cx="5029200" cy="2514601"/>
          </a:xfrm>
        </p:spPr>
        <p:txBody>
          <a:bodyPr>
            <a:normAutofit/>
          </a:bodyPr>
          <a:lstStyle>
            <a:lvl1pPr>
              <a:defRPr sz="5400"/>
            </a:lvl1pPr>
          </a:lstStyle>
          <a:p>
            <a:r>
              <a:rPr lang="en-US" smtClean="0"/>
              <a:t>Click to edit Master title style</a:t>
            </a:r>
            <a:endParaRPr/>
          </a:p>
        </p:txBody>
      </p:sp>
      <p:sp>
        <p:nvSpPr>
          <p:cNvPr id="3" name="Subtitle 2"/>
          <p:cNvSpPr>
            <a:spLocks noGrp="1"/>
          </p:cNvSpPr>
          <p:nvPr>
            <p:ph type="subTitle" idx="1"/>
          </p:nvPr>
        </p:nvSpPr>
        <p:spPr>
          <a:xfrm>
            <a:off x="1065212" y="3403600"/>
            <a:ext cx="5029201" cy="1397000"/>
          </a:xfrm>
        </p:spPr>
        <p:txBody>
          <a:bodyPr>
            <a:normAutofit/>
          </a:bodyPr>
          <a:lstStyle>
            <a:lvl1pPr marL="0" indent="0" algn="l">
              <a:spcBef>
                <a:spcPts val="600"/>
              </a:spcBef>
              <a:buNone/>
              <a:defRPr sz="2400">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a:p>
        </p:txBody>
      </p:sp>
      <p:sp>
        <p:nvSpPr>
          <p:cNvPr id="4" name="Date Placeholder 3"/>
          <p:cNvSpPr>
            <a:spLocks noGrp="1"/>
          </p:cNvSpPr>
          <p:nvPr>
            <p:ph type="dt" sz="half" idx="10"/>
          </p:nvPr>
        </p:nvSpPr>
        <p:spPr/>
        <p:txBody>
          <a:bodyPr/>
          <a:lstStyle/>
          <a:p>
            <a:fld id="{3E0FA9E5-6744-4841-888F-9E7CC0C2B7EC}" type="datetimeFigureOut">
              <a:rPr lang="en-US"/>
              <a:t>6/28/2016</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AAEAE4A8-A6E5-453E-B946-FB774B73F48C}" type="slidenum">
              <a:rPr/>
              <a:t>‹#›</a:t>
            </a:fld>
            <a:endParaRPr/>
          </a:p>
        </p:txBody>
      </p:sp>
    </p:spTree>
    <p:extLst>
      <p:ext uri="{BB962C8B-B14F-4D97-AF65-F5344CB8AC3E}">
        <p14:creationId xmlns:p14="http://schemas.microsoft.com/office/powerpoint/2010/main" val="664752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fld id="{3E0FA9E5-6744-4841-888F-9E7CC0C2B7EC}" type="datetimeFigureOut">
              <a:rPr lang="en-US"/>
              <a:t>6/28/2016</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AAEAE4A8-A6E5-453E-B946-FB774B73F48C}" type="slidenum">
              <a:rPr/>
              <a:t>‹#›</a:t>
            </a:fld>
            <a:endParaRPr/>
          </a:p>
        </p:txBody>
      </p:sp>
    </p:spTree>
    <p:extLst>
      <p:ext uri="{BB962C8B-B14F-4D97-AF65-F5344CB8AC3E}">
        <p14:creationId xmlns:p14="http://schemas.microsoft.com/office/powerpoint/2010/main" val="2668093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61412" y="533400"/>
            <a:ext cx="2362201" cy="5486400"/>
          </a:xfrm>
        </p:spPr>
        <p:txBody>
          <a:bodyPr vert="eaVert"/>
          <a:lstStyle/>
          <a:p>
            <a:r>
              <a:rPr lang="en-US" smtClean="0"/>
              <a:t>Click to edit Master title style</a:t>
            </a:r>
            <a:endParaRPr/>
          </a:p>
        </p:txBody>
      </p:sp>
      <p:sp>
        <p:nvSpPr>
          <p:cNvPr id="3" name="Vertical Text Placeholder 2"/>
          <p:cNvSpPr>
            <a:spLocks noGrp="1"/>
          </p:cNvSpPr>
          <p:nvPr>
            <p:ph type="body" orient="vert" idx="1"/>
          </p:nvPr>
        </p:nvSpPr>
        <p:spPr>
          <a:xfrm>
            <a:off x="1065213" y="533400"/>
            <a:ext cx="7467599" cy="5486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fld id="{3E0FA9E5-6744-4841-888F-9E7CC0C2B7EC}" type="datetimeFigureOut">
              <a:rPr lang="en-US"/>
              <a:t>6/28/2016</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AAEAE4A8-A6E5-453E-B946-FB774B73F48C}" type="slidenum">
              <a:rPr/>
              <a:t>‹#›</a:t>
            </a:fld>
            <a:endParaRPr/>
          </a:p>
        </p:txBody>
      </p:sp>
    </p:spTree>
    <p:extLst>
      <p:ext uri="{BB962C8B-B14F-4D97-AF65-F5344CB8AC3E}">
        <p14:creationId xmlns:p14="http://schemas.microsoft.com/office/powerpoint/2010/main" val="188244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fld id="{3E0FA9E5-6744-4841-888F-9E7CC0C2B7EC}" type="datetimeFigureOut">
              <a:rPr lang="en-US"/>
              <a:t>6/28/2016</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AAEAE4A8-A6E5-453E-B946-FB774B73F48C}" type="slidenum">
              <a:rPr/>
              <a:t>‹#›</a:t>
            </a:fld>
            <a:endParaRPr/>
          </a:p>
        </p:txBody>
      </p:sp>
    </p:spTree>
    <p:extLst>
      <p:ext uri="{BB962C8B-B14F-4D97-AF65-F5344CB8AC3E}">
        <p14:creationId xmlns:p14="http://schemas.microsoft.com/office/powerpoint/2010/main" val="2429153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65214" y="533400"/>
            <a:ext cx="8686800" cy="2286000"/>
          </a:xfrm>
        </p:spPr>
        <p:txBody>
          <a:bodyPr anchor="b">
            <a:normAutofit/>
          </a:bodyPr>
          <a:lstStyle>
            <a:lvl1pPr algn="l">
              <a:defRPr sz="5400" b="1" cap="none" baseline="0"/>
            </a:lvl1pPr>
          </a:lstStyle>
          <a:p>
            <a:r>
              <a:rPr lang="en-US" smtClean="0"/>
              <a:t>Click to edit Master title style</a:t>
            </a:r>
            <a:endParaRPr/>
          </a:p>
        </p:txBody>
      </p:sp>
      <p:sp>
        <p:nvSpPr>
          <p:cNvPr id="3" name="Text Placeholder 2"/>
          <p:cNvSpPr>
            <a:spLocks noGrp="1"/>
          </p:cNvSpPr>
          <p:nvPr>
            <p:ph type="body" idx="1"/>
          </p:nvPr>
        </p:nvSpPr>
        <p:spPr>
          <a:xfrm>
            <a:off x="1065214" y="3124200"/>
            <a:ext cx="8686800" cy="1371600"/>
          </a:xfrm>
        </p:spPr>
        <p:txBody>
          <a:bodyPr anchor="t">
            <a:normAutofit/>
          </a:bodyPr>
          <a:lstStyle>
            <a:lvl1pPr marL="0" indent="0">
              <a:spcBef>
                <a:spcPts val="600"/>
              </a:spcBef>
              <a:buNone/>
              <a:defRPr sz="24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E0FA9E5-6744-4841-888F-9E7CC0C2B7EC}" type="datetimeFigureOut">
              <a:rPr lang="en-US"/>
              <a:t>6/28/2016</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AAEAE4A8-A6E5-453E-B946-FB774B73F48C}" type="slidenum">
              <a:rPr/>
              <a:t>‹#›</a:t>
            </a:fld>
            <a:endParaRPr/>
          </a:p>
        </p:txBody>
      </p:sp>
    </p:spTree>
    <p:extLst>
      <p:ext uri="{BB962C8B-B14F-4D97-AF65-F5344CB8AC3E}">
        <p14:creationId xmlns:p14="http://schemas.microsoft.com/office/powerpoint/2010/main" val="3701331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sz="half" idx="1"/>
          </p:nvPr>
        </p:nvSpPr>
        <p:spPr>
          <a:xfrm>
            <a:off x="1065212" y="1828800"/>
            <a:ext cx="4251960" cy="4191000"/>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Content Placeholder 3"/>
          <p:cNvSpPr>
            <a:spLocks noGrp="1"/>
          </p:cNvSpPr>
          <p:nvPr>
            <p:ph sz="half" idx="2"/>
          </p:nvPr>
        </p:nvSpPr>
        <p:spPr>
          <a:xfrm>
            <a:off x="5464598" y="1828800"/>
            <a:ext cx="4251960" cy="4191000"/>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Date Placeholder 4"/>
          <p:cNvSpPr>
            <a:spLocks noGrp="1"/>
          </p:cNvSpPr>
          <p:nvPr>
            <p:ph type="dt" sz="half" idx="10"/>
          </p:nvPr>
        </p:nvSpPr>
        <p:spPr/>
        <p:txBody>
          <a:bodyPr/>
          <a:lstStyle/>
          <a:p>
            <a:fld id="{3E0FA9E5-6744-4841-888F-9E7CC0C2B7EC}" type="datetimeFigureOut">
              <a:rPr lang="en-US"/>
              <a:t>6/28/2016</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AAEAE4A8-A6E5-453E-B946-FB774B73F48C}" type="slidenum">
              <a:rPr/>
              <a:t>‹#›</a:t>
            </a:fld>
            <a:endParaRPr/>
          </a:p>
        </p:txBody>
      </p:sp>
    </p:spTree>
    <p:extLst>
      <p:ext uri="{BB962C8B-B14F-4D97-AF65-F5344CB8AC3E}">
        <p14:creationId xmlns:p14="http://schemas.microsoft.com/office/powerpoint/2010/main" val="3413709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a:p>
        </p:txBody>
      </p:sp>
      <p:sp>
        <p:nvSpPr>
          <p:cNvPr id="3" name="Text Placeholder 2"/>
          <p:cNvSpPr>
            <a:spLocks noGrp="1"/>
          </p:cNvSpPr>
          <p:nvPr>
            <p:ph type="body" idx="1"/>
          </p:nvPr>
        </p:nvSpPr>
        <p:spPr>
          <a:xfrm>
            <a:off x="1065213" y="1828799"/>
            <a:ext cx="4251960" cy="685801"/>
          </a:xfrm>
        </p:spPr>
        <p:txBody>
          <a:bodyPr anchor="ctr">
            <a:normAutofit/>
          </a:bodyPr>
          <a:lstStyle>
            <a:lvl1pPr marL="0" indent="0">
              <a:spcBef>
                <a:spcPts val="0"/>
              </a:spcBef>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065213" y="2590800"/>
            <a:ext cx="4251960" cy="3429000"/>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Text Placeholder 4"/>
          <p:cNvSpPr>
            <a:spLocks noGrp="1"/>
          </p:cNvSpPr>
          <p:nvPr>
            <p:ph type="body" sz="quarter" idx="3"/>
          </p:nvPr>
        </p:nvSpPr>
        <p:spPr>
          <a:xfrm>
            <a:off x="5500053" y="1828799"/>
            <a:ext cx="4251960" cy="685801"/>
          </a:xfrm>
        </p:spPr>
        <p:txBody>
          <a:bodyPr anchor="ctr">
            <a:normAutofit/>
          </a:bodyPr>
          <a:lstStyle>
            <a:lvl1pPr marL="0" indent="0">
              <a:spcBef>
                <a:spcPts val="0"/>
              </a:spcBef>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500053" y="2590800"/>
            <a:ext cx="4251960" cy="3429000"/>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7" name="Date Placeholder 6"/>
          <p:cNvSpPr>
            <a:spLocks noGrp="1"/>
          </p:cNvSpPr>
          <p:nvPr>
            <p:ph type="dt" sz="half" idx="10"/>
          </p:nvPr>
        </p:nvSpPr>
        <p:spPr/>
        <p:txBody>
          <a:bodyPr/>
          <a:lstStyle/>
          <a:p>
            <a:fld id="{3E0FA9E5-6744-4841-888F-9E7CC0C2B7EC}" type="datetimeFigureOut">
              <a:rPr lang="en-US"/>
              <a:t>6/28/2016</a:t>
            </a:fld>
            <a:endParaRPr/>
          </a:p>
        </p:txBody>
      </p:sp>
      <p:sp>
        <p:nvSpPr>
          <p:cNvPr id="8" name="Footer Placeholder 7"/>
          <p:cNvSpPr>
            <a:spLocks noGrp="1"/>
          </p:cNvSpPr>
          <p:nvPr>
            <p:ph type="ftr" sz="quarter" idx="11"/>
          </p:nvPr>
        </p:nvSpPr>
        <p:spPr/>
        <p:txBody>
          <a:bodyPr/>
          <a:lstStyle/>
          <a:p>
            <a:endParaRPr/>
          </a:p>
        </p:txBody>
      </p:sp>
      <p:sp>
        <p:nvSpPr>
          <p:cNvPr id="9" name="Slide Number Placeholder 8"/>
          <p:cNvSpPr>
            <a:spLocks noGrp="1"/>
          </p:cNvSpPr>
          <p:nvPr>
            <p:ph type="sldNum" sz="quarter" idx="12"/>
          </p:nvPr>
        </p:nvSpPr>
        <p:spPr/>
        <p:txBody>
          <a:bodyPr/>
          <a:lstStyle/>
          <a:p>
            <a:fld id="{AAEAE4A8-A6E5-453E-B946-FB774B73F48C}" type="slidenum">
              <a:rPr/>
              <a:t>‹#›</a:t>
            </a:fld>
            <a:endParaRPr/>
          </a:p>
        </p:txBody>
      </p:sp>
    </p:spTree>
    <p:extLst>
      <p:ext uri="{BB962C8B-B14F-4D97-AF65-F5344CB8AC3E}">
        <p14:creationId xmlns:p14="http://schemas.microsoft.com/office/powerpoint/2010/main" val="2000784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Date Placeholder 2"/>
          <p:cNvSpPr>
            <a:spLocks noGrp="1"/>
          </p:cNvSpPr>
          <p:nvPr>
            <p:ph type="dt" sz="half" idx="10"/>
          </p:nvPr>
        </p:nvSpPr>
        <p:spPr/>
        <p:txBody>
          <a:bodyPr/>
          <a:lstStyle/>
          <a:p>
            <a:fld id="{3E0FA9E5-6744-4841-888F-9E7CC0C2B7EC}" type="datetimeFigureOut">
              <a:rPr lang="en-US"/>
              <a:t>6/28/2016</a:t>
            </a:fld>
            <a:endParaRPr/>
          </a:p>
        </p:txBody>
      </p:sp>
      <p:sp>
        <p:nvSpPr>
          <p:cNvPr id="4" name="Footer Placeholder 3"/>
          <p:cNvSpPr>
            <a:spLocks noGrp="1"/>
          </p:cNvSpPr>
          <p:nvPr>
            <p:ph type="ftr" sz="quarter" idx="11"/>
          </p:nvPr>
        </p:nvSpPr>
        <p:spPr/>
        <p:txBody>
          <a:bodyPr/>
          <a:lstStyle/>
          <a:p>
            <a:endParaRPr/>
          </a:p>
        </p:txBody>
      </p:sp>
      <p:sp>
        <p:nvSpPr>
          <p:cNvPr id="5" name="Slide Number Placeholder 4"/>
          <p:cNvSpPr>
            <a:spLocks noGrp="1"/>
          </p:cNvSpPr>
          <p:nvPr>
            <p:ph type="sldNum" sz="quarter" idx="12"/>
          </p:nvPr>
        </p:nvSpPr>
        <p:spPr/>
        <p:txBody>
          <a:bodyPr/>
          <a:lstStyle/>
          <a:p>
            <a:fld id="{AAEAE4A8-A6E5-453E-B946-FB774B73F48C}" type="slidenum">
              <a:rPr/>
              <a:t>‹#›</a:t>
            </a:fld>
            <a:endParaRPr/>
          </a:p>
        </p:txBody>
      </p:sp>
    </p:spTree>
    <p:extLst>
      <p:ext uri="{BB962C8B-B14F-4D97-AF65-F5344CB8AC3E}">
        <p14:creationId xmlns:p14="http://schemas.microsoft.com/office/powerpoint/2010/main" val="907158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E0FA9E5-6744-4841-888F-9E7CC0C2B7EC}" type="datetimeFigureOut">
              <a:rPr lang="en-US"/>
              <a:t>6/28/2016</a:t>
            </a:fld>
            <a:endParaRPr/>
          </a:p>
        </p:txBody>
      </p:sp>
      <p:sp>
        <p:nvSpPr>
          <p:cNvPr id="3" name="Footer Placeholder 2"/>
          <p:cNvSpPr>
            <a:spLocks noGrp="1"/>
          </p:cNvSpPr>
          <p:nvPr>
            <p:ph type="ftr" sz="quarter" idx="11"/>
          </p:nvPr>
        </p:nvSpPr>
        <p:spPr/>
        <p:txBody>
          <a:bodyPr/>
          <a:lstStyle/>
          <a:p>
            <a:endParaRPr/>
          </a:p>
        </p:txBody>
      </p:sp>
      <p:sp>
        <p:nvSpPr>
          <p:cNvPr id="4" name="Slide Number Placeholder 3"/>
          <p:cNvSpPr>
            <a:spLocks noGrp="1"/>
          </p:cNvSpPr>
          <p:nvPr>
            <p:ph type="sldNum" sz="quarter" idx="12"/>
          </p:nvPr>
        </p:nvSpPr>
        <p:spPr/>
        <p:txBody>
          <a:bodyPr/>
          <a:lstStyle/>
          <a:p>
            <a:fld id="{AAEAE4A8-A6E5-453E-B946-FB774B73F48C}" type="slidenum">
              <a:rPr/>
              <a:t>‹#›</a:t>
            </a:fld>
            <a:endParaRPr/>
          </a:p>
        </p:txBody>
      </p:sp>
    </p:spTree>
    <p:extLst>
      <p:ext uri="{BB962C8B-B14F-4D97-AF65-F5344CB8AC3E}">
        <p14:creationId xmlns:p14="http://schemas.microsoft.com/office/powerpoint/2010/main" val="2441531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65213" y="533400"/>
            <a:ext cx="4114800" cy="1524000"/>
          </a:xfrm>
        </p:spPr>
        <p:txBody>
          <a:bodyPr anchor="b">
            <a:normAutofit/>
          </a:bodyPr>
          <a:lstStyle>
            <a:lvl1pPr algn="l">
              <a:defRPr sz="3600" b="1"/>
            </a:lvl1pPr>
          </a:lstStyle>
          <a:p>
            <a:r>
              <a:rPr lang="en-US" smtClean="0"/>
              <a:t>Click to edit Master title style</a:t>
            </a:r>
            <a:endParaRPr/>
          </a:p>
        </p:txBody>
      </p:sp>
      <p:sp>
        <p:nvSpPr>
          <p:cNvPr id="3" name="Content Placeholder 2"/>
          <p:cNvSpPr>
            <a:spLocks noGrp="1"/>
          </p:cNvSpPr>
          <p:nvPr>
            <p:ph idx="1"/>
          </p:nvPr>
        </p:nvSpPr>
        <p:spPr>
          <a:xfrm>
            <a:off x="5865813" y="533400"/>
            <a:ext cx="5867400" cy="5486400"/>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Text Placeholder 3"/>
          <p:cNvSpPr>
            <a:spLocks noGrp="1"/>
          </p:cNvSpPr>
          <p:nvPr>
            <p:ph type="body" sz="half" idx="2"/>
          </p:nvPr>
        </p:nvSpPr>
        <p:spPr>
          <a:xfrm>
            <a:off x="1065213" y="2209800"/>
            <a:ext cx="4114800" cy="3810000"/>
          </a:xfrm>
        </p:spPr>
        <p:txBody>
          <a:bodyPr>
            <a:normAutofit/>
          </a:bodyPr>
          <a:lstStyle>
            <a:lvl1pPr marL="0" indent="0">
              <a:lnSpc>
                <a:spcPct val="110000"/>
              </a:lnSpc>
              <a:spcBef>
                <a:spcPts val="600"/>
              </a:spcBef>
              <a:buNone/>
              <a:defRPr sz="1800">
                <a:solidFill>
                  <a:schemeClr val="tx1">
                    <a:lumMod val="65000"/>
                    <a:lumOff val="3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E0FA9E5-6744-4841-888F-9E7CC0C2B7EC}" type="datetimeFigureOut">
              <a:rPr lang="en-US"/>
              <a:t>6/28/2016</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AAEAE4A8-A6E5-453E-B946-FB774B73F48C}" type="slidenum">
              <a:rPr/>
              <a:t>‹#›</a:t>
            </a:fld>
            <a:endParaRPr/>
          </a:p>
        </p:txBody>
      </p:sp>
    </p:spTree>
    <p:extLst>
      <p:ext uri="{BB962C8B-B14F-4D97-AF65-F5344CB8AC3E}">
        <p14:creationId xmlns:p14="http://schemas.microsoft.com/office/powerpoint/2010/main" val="2101711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65213" y="533400"/>
            <a:ext cx="4114800" cy="1524000"/>
          </a:xfrm>
        </p:spPr>
        <p:txBody>
          <a:bodyPr anchor="b">
            <a:noAutofit/>
          </a:bodyPr>
          <a:lstStyle>
            <a:lvl1pPr algn="l">
              <a:defRPr sz="3600" b="1"/>
            </a:lvl1pPr>
          </a:lstStyle>
          <a:p>
            <a:r>
              <a:rPr lang="en-US" smtClean="0"/>
              <a:t>Click to edit Master title style</a:t>
            </a:r>
            <a:endParaRPr/>
          </a:p>
        </p:txBody>
      </p:sp>
      <p:sp>
        <p:nvSpPr>
          <p:cNvPr id="3" name="Picture Placeholder 2"/>
          <p:cNvSpPr>
            <a:spLocks noGrp="1"/>
          </p:cNvSpPr>
          <p:nvPr>
            <p:ph type="pic" idx="1"/>
          </p:nvPr>
        </p:nvSpPr>
        <p:spPr>
          <a:xfrm>
            <a:off x="5865812" y="533400"/>
            <a:ext cx="5780173" cy="5791200"/>
          </a:xfrm>
          <a:ln w="50800">
            <a:solidFill>
              <a:schemeClr val="tx1">
                <a:lumMod val="65000"/>
                <a:lumOff val="35000"/>
              </a:schemeClr>
            </a:solidFill>
            <a:miter lim="800000"/>
          </a:ln>
        </p:spPr>
        <p:txBody>
          <a:bodyPr>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a:p>
        </p:txBody>
      </p:sp>
      <p:sp>
        <p:nvSpPr>
          <p:cNvPr id="4" name="Text Placeholder 3"/>
          <p:cNvSpPr>
            <a:spLocks noGrp="1"/>
          </p:cNvSpPr>
          <p:nvPr>
            <p:ph type="body" sz="half" idx="2"/>
          </p:nvPr>
        </p:nvSpPr>
        <p:spPr>
          <a:xfrm>
            <a:off x="1065213" y="2209800"/>
            <a:ext cx="4114800" cy="3810000"/>
          </a:xfrm>
        </p:spPr>
        <p:txBody>
          <a:bodyPr>
            <a:normAutofit/>
          </a:bodyPr>
          <a:lstStyle>
            <a:lvl1pPr marL="0" indent="0">
              <a:lnSpc>
                <a:spcPct val="110000"/>
              </a:lnSpc>
              <a:spcBef>
                <a:spcPts val="6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1419608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5212" y="533400"/>
            <a:ext cx="8686801" cy="1066800"/>
          </a:xfrm>
          <a:prstGeom prst="rect">
            <a:avLst/>
          </a:prstGeom>
        </p:spPr>
        <p:txBody>
          <a:bodyPr vert="horz" lIns="91440" tIns="45720" rIns="91440" bIns="45720" rtlCol="0" anchor="b">
            <a:normAutofit/>
          </a:bodyPr>
          <a:lstStyle/>
          <a:p>
            <a:r>
              <a:rPr lang="en-US" smtClean="0"/>
              <a:t>Click to edit Master title style</a:t>
            </a:r>
            <a:endParaRPr/>
          </a:p>
        </p:txBody>
      </p:sp>
      <p:sp>
        <p:nvSpPr>
          <p:cNvPr id="3" name="Text Placeholder 2"/>
          <p:cNvSpPr>
            <a:spLocks noGrp="1"/>
          </p:cNvSpPr>
          <p:nvPr>
            <p:ph type="body" idx="1"/>
          </p:nvPr>
        </p:nvSpPr>
        <p:spPr>
          <a:xfrm>
            <a:off x="1065212" y="1828800"/>
            <a:ext cx="8686801" cy="41910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2"/>
          </p:nvPr>
        </p:nvSpPr>
        <p:spPr>
          <a:xfrm>
            <a:off x="6932612" y="6155267"/>
            <a:ext cx="1371600" cy="273049"/>
          </a:xfrm>
          <a:prstGeom prst="rect">
            <a:avLst/>
          </a:prstGeom>
        </p:spPr>
        <p:txBody>
          <a:bodyPr vert="horz" lIns="91440" tIns="45720" rIns="91440" bIns="45720" rtlCol="0" anchor="ctr"/>
          <a:lstStyle>
            <a:lvl1pPr algn="r">
              <a:defRPr sz="1000">
                <a:solidFill>
                  <a:schemeClr val="tx1">
                    <a:lumMod val="65000"/>
                    <a:lumOff val="35000"/>
                  </a:schemeClr>
                </a:solidFill>
              </a:defRPr>
            </a:lvl1pPr>
          </a:lstStyle>
          <a:p>
            <a:fld id="{3E0FA9E5-6744-4841-888F-9E7CC0C2B7EC}" type="datetimeFigureOut">
              <a:rPr lang="en-US"/>
              <a:pPr/>
              <a:t>6/28/2016</a:t>
            </a:fld>
            <a:endParaRPr/>
          </a:p>
        </p:txBody>
      </p:sp>
      <p:sp>
        <p:nvSpPr>
          <p:cNvPr id="5" name="Footer Placeholder 4"/>
          <p:cNvSpPr>
            <a:spLocks noGrp="1"/>
          </p:cNvSpPr>
          <p:nvPr>
            <p:ph type="ftr" sz="quarter" idx="3"/>
          </p:nvPr>
        </p:nvSpPr>
        <p:spPr>
          <a:xfrm>
            <a:off x="1065213" y="6155267"/>
            <a:ext cx="5653087" cy="273049"/>
          </a:xfrm>
          <a:prstGeom prst="rect">
            <a:avLst/>
          </a:prstGeom>
        </p:spPr>
        <p:txBody>
          <a:bodyPr vert="horz" lIns="91440" tIns="45720" rIns="91440" bIns="45720" rtlCol="0" anchor="ctr"/>
          <a:lstStyle>
            <a:lvl1pPr algn="l">
              <a:defRPr sz="1000">
                <a:solidFill>
                  <a:schemeClr val="tx1">
                    <a:lumMod val="65000"/>
                    <a:lumOff val="35000"/>
                  </a:schemeClr>
                </a:solidFill>
              </a:defRPr>
            </a:lvl1pPr>
          </a:lstStyle>
          <a:p>
            <a:endParaRPr/>
          </a:p>
        </p:txBody>
      </p:sp>
      <p:sp>
        <p:nvSpPr>
          <p:cNvPr id="6" name="Slide Number Placeholder 5"/>
          <p:cNvSpPr>
            <a:spLocks noGrp="1"/>
          </p:cNvSpPr>
          <p:nvPr>
            <p:ph type="sldNum" sz="quarter" idx="4"/>
          </p:nvPr>
        </p:nvSpPr>
        <p:spPr>
          <a:xfrm>
            <a:off x="8532812" y="6155267"/>
            <a:ext cx="1219201" cy="273049"/>
          </a:xfrm>
          <a:prstGeom prst="rect">
            <a:avLst/>
          </a:prstGeom>
        </p:spPr>
        <p:txBody>
          <a:bodyPr vert="horz" lIns="91440" tIns="45720" rIns="91440" bIns="45720" rtlCol="0" anchor="ctr"/>
          <a:lstStyle>
            <a:lvl1pPr algn="r">
              <a:defRPr sz="1000">
                <a:solidFill>
                  <a:schemeClr val="tx1">
                    <a:lumMod val="65000"/>
                    <a:lumOff val="35000"/>
                  </a:schemeClr>
                </a:solidFill>
              </a:defRPr>
            </a:lvl1pPr>
          </a:lstStyle>
          <a:p>
            <a:fld id="{AAEAE4A8-A6E5-453E-B946-FB774B73F48C}" type="slidenum">
              <a:rPr/>
              <a:pPr/>
              <a:t>‹#›</a:t>
            </a:fld>
            <a:endParaRPr/>
          </a:p>
        </p:txBody>
      </p:sp>
    </p:spTree>
    <p:extLst>
      <p:ext uri="{BB962C8B-B14F-4D97-AF65-F5344CB8AC3E}">
        <p14:creationId xmlns:p14="http://schemas.microsoft.com/office/powerpoint/2010/main" val="15970541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txStyles>
    <p:titleStyle>
      <a:lvl1pPr algn="l" defTabSz="914400" rtl="0" eaLnBrk="1" latinLnBrk="0" hangingPunct="1">
        <a:lnSpc>
          <a:spcPct val="80000"/>
        </a:lnSpc>
        <a:spcBef>
          <a:spcPct val="0"/>
        </a:spcBef>
        <a:buNone/>
        <a:defRPr sz="3600" b="1" kern="1200">
          <a:solidFill>
            <a:schemeClr val="accent1"/>
          </a:solidFill>
          <a:latin typeface="+mj-lt"/>
          <a:ea typeface="+mj-ea"/>
          <a:cs typeface="+mj-cs"/>
        </a:defRPr>
      </a:lvl1pPr>
    </p:titleStyle>
    <p:bodyStyle>
      <a:lvl1pPr marL="274320" indent="-228600" algn="l" defTabSz="914400" rtl="0" eaLnBrk="1" latinLnBrk="0" hangingPunct="1">
        <a:lnSpc>
          <a:spcPct val="90000"/>
        </a:lnSpc>
        <a:spcBef>
          <a:spcPts val="1800"/>
        </a:spcBef>
        <a:buClr>
          <a:schemeClr val="tx1">
            <a:lumMod val="65000"/>
            <a:lumOff val="35000"/>
          </a:schemeClr>
        </a:buClr>
        <a:buSzPct val="80000"/>
        <a:buFont typeface="Arial" pitchFamily="34" charset="0"/>
        <a:buChar char="•"/>
        <a:defRPr sz="2000" kern="1200">
          <a:solidFill>
            <a:schemeClr val="tx1">
              <a:lumMod val="65000"/>
              <a:lumOff val="35000"/>
            </a:schemeClr>
          </a:solidFill>
          <a:latin typeface="+mn-lt"/>
          <a:ea typeface="+mn-ea"/>
          <a:cs typeface="+mn-cs"/>
        </a:defRPr>
      </a:lvl1pPr>
      <a:lvl2pPr marL="594360" indent="-228600" algn="l" defTabSz="914400" rtl="0" eaLnBrk="1" latinLnBrk="0" hangingPunct="1">
        <a:lnSpc>
          <a:spcPct val="90000"/>
        </a:lnSpc>
        <a:spcBef>
          <a:spcPts val="1000"/>
        </a:spcBef>
        <a:buClr>
          <a:schemeClr val="tx1">
            <a:lumMod val="65000"/>
            <a:lumOff val="35000"/>
          </a:schemeClr>
        </a:buClr>
        <a:buSzPct val="80000"/>
        <a:buFont typeface="Arial" pitchFamily="34" charset="0"/>
        <a:buChar char="•"/>
        <a:defRPr sz="1800" kern="1200">
          <a:solidFill>
            <a:schemeClr val="tx1">
              <a:lumMod val="65000"/>
              <a:lumOff val="35000"/>
            </a:schemeClr>
          </a:solidFill>
          <a:latin typeface="+mn-lt"/>
          <a:ea typeface="+mn-ea"/>
          <a:cs typeface="+mn-cs"/>
        </a:defRPr>
      </a:lvl2pPr>
      <a:lvl3pPr marL="777240" indent="-182880" algn="l" defTabSz="914400" rtl="0" eaLnBrk="1" latinLnBrk="0" hangingPunct="1">
        <a:lnSpc>
          <a:spcPct val="90000"/>
        </a:lnSpc>
        <a:spcBef>
          <a:spcPts val="600"/>
        </a:spcBef>
        <a:buClr>
          <a:schemeClr val="tx1">
            <a:lumMod val="65000"/>
            <a:lumOff val="35000"/>
          </a:schemeClr>
        </a:buClr>
        <a:buSzPct val="80000"/>
        <a:buFont typeface="Arial" pitchFamily="34" charset="0"/>
        <a:buChar char="•"/>
        <a:defRPr sz="1600" kern="1200">
          <a:solidFill>
            <a:schemeClr val="tx1">
              <a:lumMod val="65000"/>
              <a:lumOff val="35000"/>
            </a:schemeClr>
          </a:solidFill>
          <a:latin typeface="+mn-lt"/>
          <a:ea typeface="+mn-ea"/>
          <a:cs typeface="+mn-cs"/>
        </a:defRPr>
      </a:lvl3pPr>
      <a:lvl4pPr marL="960120" indent="-182880" algn="l" defTabSz="914400" rtl="0" eaLnBrk="1" latinLnBrk="0" hangingPunct="1">
        <a:lnSpc>
          <a:spcPct val="90000"/>
        </a:lnSpc>
        <a:spcBef>
          <a:spcPts val="600"/>
        </a:spcBef>
        <a:buClr>
          <a:schemeClr val="tx1">
            <a:lumMod val="65000"/>
            <a:lumOff val="35000"/>
          </a:schemeClr>
        </a:buClr>
        <a:buSzPct val="80000"/>
        <a:buFont typeface="Arial" pitchFamily="34" charset="0"/>
        <a:buChar char="•"/>
        <a:defRPr sz="1400" kern="1200">
          <a:solidFill>
            <a:schemeClr val="tx1">
              <a:lumMod val="65000"/>
              <a:lumOff val="35000"/>
            </a:schemeClr>
          </a:solidFill>
          <a:latin typeface="+mn-lt"/>
          <a:ea typeface="+mn-ea"/>
          <a:cs typeface="+mn-cs"/>
        </a:defRPr>
      </a:lvl4pPr>
      <a:lvl5pPr marL="1097280" indent="-137160" algn="l" defTabSz="914400" rtl="0" eaLnBrk="1" latinLnBrk="0" hangingPunct="1">
        <a:lnSpc>
          <a:spcPct val="90000"/>
        </a:lnSpc>
        <a:spcBef>
          <a:spcPts val="600"/>
        </a:spcBef>
        <a:buClr>
          <a:schemeClr val="tx1">
            <a:lumMod val="65000"/>
            <a:lumOff val="35000"/>
          </a:schemeClr>
        </a:buClr>
        <a:buSzPct val="80000"/>
        <a:buFont typeface="Arial" pitchFamily="34" charset="0"/>
        <a:buChar char="•"/>
        <a:defRPr sz="1400" kern="1200">
          <a:solidFill>
            <a:schemeClr val="tx1">
              <a:lumMod val="65000"/>
              <a:lumOff val="35000"/>
            </a:schemeClr>
          </a:solidFill>
          <a:latin typeface="+mn-lt"/>
          <a:ea typeface="+mn-ea"/>
          <a:cs typeface="+mn-cs"/>
        </a:defRPr>
      </a:lvl5pPr>
      <a:lvl6pPr marL="1234440" indent="-137160" algn="l" defTabSz="914400" rtl="0" eaLnBrk="1" latinLnBrk="0" hangingPunct="1">
        <a:spcBef>
          <a:spcPts val="600"/>
        </a:spcBef>
        <a:buSzPct val="80000"/>
        <a:buFont typeface="Arial" pitchFamily="34" charset="0"/>
        <a:buChar char="•"/>
        <a:defRPr sz="1400" kern="1200">
          <a:solidFill>
            <a:schemeClr val="tx1">
              <a:lumMod val="65000"/>
              <a:lumOff val="35000"/>
            </a:schemeClr>
          </a:solidFill>
          <a:latin typeface="+mn-lt"/>
          <a:ea typeface="+mn-ea"/>
          <a:cs typeface="+mn-cs"/>
        </a:defRPr>
      </a:lvl6pPr>
      <a:lvl7pPr marL="1371600" indent="-137160" algn="l" defTabSz="914400" rtl="0" eaLnBrk="1" latinLnBrk="0" hangingPunct="1">
        <a:spcBef>
          <a:spcPts val="600"/>
        </a:spcBef>
        <a:buSzPct val="80000"/>
        <a:buFont typeface="Arial" pitchFamily="34" charset="0"/>
        <a:buChar char="•"/>
        <a:defRPr sz="1400" kern="1200">
          <a:solidFill>
            <a:schemeClr val="tx1">
              <a:lumMod val="65000"/>
              <a:lumOff val="35000"/>
            </a:schemeClr>
          </a:solidFill>
          <a:latin typeface="+mn-lt"/>
          <a:ea typeface="+mn-ea"/>
          <a:cs typeface="+mn-cs"/>
        </a:defRPr>
      </a:lvl7pPr>
      <a:lvl8pPr marL="1508760" indent="-137160" algn="l" defTabSz="914400" rtl="0" eaLnBrk="1" latinLnBrk="0" hangingPunct="1">
        <a:spcBef>
          <a:spcPts val="600"/>
        </a:spcBef>
        <a:buSzPct val="80000"/>
        <a:buFont typeface="Arial" pitchFamily="34" charset="0"/>
        <a:buChar char="•"/>
        <a:defRPr sz="1400" kern="1200">
          <a:solidFill>
            <a:schemeClr val="tx1">
              <a:lumMod val="65000"/>
              <a:lumOff val="35000"/>
            </a:schemeClr>
          </a:solidFill>
          <a:latin typeface="+mn-lt"/>
          <a:ea typeface="+mn-ea"/>
          <a:cs typeface="+mn-cs"/>
        </a:defRPr>
      </a:lvl8pPr>
      <a:lvl9pPr marL="1645920" indent="-137160" algn="l" defTabSz="914400" rtl="0" eaLnBrk="1" latinLnBrk="0" hangingPunct="1">
        <a:spcBef>
          <a:spcPts val="600"/>
        </a:spcBef>
        <a:buSzPct val="80000"/>
        <a:buFont typeface="Arial" pitchFamily="34" charset="0"/>
        <a:buChar char="•"/>
        <a:defRPr sz="1400" kern="1200">
          <a:solidFill>
            <a:schemeClr val="tx1">
              <a:lumMod val="65000"/>
              <a:lumOff val="35000"/>
            </a:schemeClr>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39" userDrawn="1">
          <p15:clr>
            <a:srgbClr val="F26B43"/>
          </p15:clr>
        </p15:guide>
        <p15:guide id="2" orient="horz" pos="216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5.xml.rels><?xml version="1.0" encoding="UTF-8" standalone="yes"?>
<Relationships xmlns="http://schemas.openxmlformats.org/package/2006/relationships"><Relationship Id="rId8" Type="http://schemas.openxmlformats.org/officeDocument/2006/relationships/hyperlink" Target="http://www.universalhub.com/restrooms" TargetMode="External"/><Relationship Id="rId13" Type="http://schemas.openxmlformats.org/officeDocument/2006/relationships/hyperlink" Target="http://viewer.nationalmap.gov/launch/" TargetMode="External"/><Relationship Id="rId3" Type="http://schemas.openxmlformats.org/officeDocument/2006/relationships/hyperlink" Target="http://americanrestroom.org/locate/index.htm" TargetMode="External"/><Relationship Id="rId7" Type="http://schemas.openxmlformats.org/officeDocument/2006/relationships/hyperlink" Target="http://www.nytimes.com/2016/05/13/us/politics/obama-administration-to-issue-decree-on-transgender-access-to-school-restrooms.html?_r=0" TargetMode="External"/><Relationship Id="rId12" Type="http://schemas.openxmlformats.org/officeDocument/2006/relationships/hyperlink" Target="http://www.usgs.gov/" TargetMode="External"/><Relationship Id="rId17" Type="http://schemas.openxmlformats.org/officeDocument/2006/relationships/hyperlink" Target="http://www.mass.gov/anf/research-and-tech/it-serv-and-support/application-serv/office-of-geographic-information-massgis/" TargetMode="External"/><Relationship Id="rId2" Type="http://schemas.openxmlformats.org/officeDocument/2006/relationships/hyperlink" Target="http://www.pharmacytimes.com/publications/issue/2005/2005-07/2005-07-9659" TargetMode="External"/><Relationship Id="rId16" Type="http://schemas.openxmlformats.org/officeDocument/2006/relationships/hyperlink" Target="http://www.salem.com/gis-and-maps" TargetMode="External"/><Relationship Id="rId1" Type="http://schemas.openxmlformats.org/officeDocument/2006/relationships/slideLayout" Target="../slideLayouts/slideLayout6.xml"/><Relationship Id="rId6" Type="http://schemas.openxmlformats.org/officeDocument/2006/relationships/hyperlink" Target="http://americanrestroom.org/gov/hhs/pr_call_action_110107.pdf" TargetMode="External"/><Relationship Id="rId11" Type="http://schemas.openxmlformats.org/officeDocument/2006/relationships/hyperlink" Target="http://www.doi.gov/" TargetMode="External"/><Relationship Id="rId5" Type="http://schemas.openxmlformats.org/officeDocument/2006/relationships/hyperlink" Target="https://www.osha.gov/Publications/OSHA3795.pdf" TargetMode="External"/><Relationship Id="rId15" Type="http://schemas.openxmlformats.org/officeDocument/2006/relationships/hyperlink" Target="http://restareas.appspot.com/" TargetMode="External"/><Relationship Id="rId10" Type="http://schemas.openxmlformats.org/officeDocument/2006/relationships/hyperlink" Target="http://www.poi-factory.com/" TargetMode="External"/><Relationship Id="rId4" Type="http://schemas.openxmlformats.org/officeDocument/2006/relationships/hyperlink" Target="https://www.suna.org/download/journal/article31106111.pdf" TargetMode="External"/><Relationship Id="rId9" Type="http://schemas.openxmlformats.org/officeDocument/2006/relationships/hyperlink" Target="https://www.massdot.state.ma.us/planning/Main/MapsDataandReports/Data/GISData/RestAreas.aspx" TargetMode="External"/><Relationship Id="rId14" Type="http://schemas.openxmlformats.org/officeDocument/2006/relationships/hyperlink" Target="http://brooklinecan.org/restrooms.html"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hyperlink" Target="file:///C:\web\ar\gov\ohsa\index.htm"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65214" y="533400"/>
            <a:ext cx="6248398" cy="2514601"/>
          </a:xfrm>
        </p:spPr>
        <p:txBody>
          <a:bodyPr>
            <a:normAutofit/>
          </a:bodyPr>
          <a:lstStyle/>
          <a:p>
            <a:r>
              <a:rPr lang="en-US" sz="4400" dirty="0"/>
              <a:t>MAPPING PUBLIC RESTROOMS IN THE U.S.</a:t>
            </a:r>
          </a:p>
        </p:txBody>
      </p:sp>
      <p:sp>
        <p:nvSpPr>
          <p:cNvPr id="3" name="Subtitle 2"/>
          <p:cNvSpPr>
            <a:spLocks noGrp="1"/>
          </p:cNvSpPr>
          <p:nvPr>
            <p:ph type="subTitle" idx="1"/>
          </p:nvPr>
        </p:nvSpPr>
        <p:spPr>
          <a:xfrm>
            <a:off x="1141412" y="3962400"/>
            <a:ext cx="5029201" cy="1397000"/>
          </a:xfrm>
        </p:spPr>
        <p:txBody>
          <a:bodyPr>
            <a:normAutofit fontScale="70000" lnSpcReduction="20000"/>
          </a:bodyPr>
          <a:lstStyle/>
          <a:p>
            <a:r>
              <a:rPr lang="en-US" b="1" dirty="0"/>
              <a:t>BISWARAJ KAR</a:t>
            </a:r>
          </a:p>
          <a:p>
            <a:r>
              <a:rPr lang="en-US" dirty="0"/>
              <a:t>NORTHEASTERN UNIVERSITY</a:t>
            </a:r>
          </a:p>
          <a:p>
            <a:r>
              <a:rPr lang="en-US" dirty="0"/>
              <a:t>COLLEGE OF COMPUTER AND INFORMATION SCIENCES</a:t>
            </a:r>
          </a:p>
          <a:p>
            <a:r>
              <a:rPr lang="en-US" dirty="0" smtClean="0"/>
              <a:t>GIS </a:t>
            </a:r>
            <a:r>
              <a:rPr lang="en-US" dirty="0"/>
              <a:t>ADVANCED SPATIAL ANALYSIS (ENVR5260</a:t>
            </a:r>
            <a:r>
              <a:rPr lang="en-US" dirty="0" smtClean="0"/>
              <a:t>)</a:t>
            </a:r>
            <a:endParaRPr lang="en-US" dirty="0"/>
          </a:p>
        </p:txBody>
      </p:sp>
    </p:spTree>
    <p:extLst>
      <p:ext uri="{BB962C8B-B14F-4D97-AF65-F5344CB8AC3E}">
        <p14:creationId xmlns:p14="http://schemas.microsoft.com/office/powerpoint/2010/main" val="1493259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Mapping Insights</a:t>
            </a:r>
            <a:endParaRPr lang="en-US" dirty="0"/>
          </a:p>
        </p:txBody>
      </p:sp>
      <p:sp>
        <p:nvSpPr>
          <p:cNvPr id="3" name="Content Placeholder 2"/>
          <p:cNvSpPr>
            <a:spLocks noGrp="1"/>
          </p:cNvSpPr>
          <p:nvPr>
            <p:ph idx="1"/>
          </p:nvPr>
        </p:nvSpPr>
        <p:spPr>
          <a:xfrm>
            <a:off x="1065212" y="1828800"/>
            <a:ext cx="3273599" cy="4191000"/>
          </a:xfrm>
        </p:spPr>
        <p:txBody>
          <a:bodyPr>
            <a:normAutofit/>
          </a:bodyPr>
          <a:lstStyle/>
          <a:p>
            <a:r>
              <a:rPr lang="en-US" sz="1800" dirty="0" smtClean="0"/>
              <a:t>Lack of Restrooms near Transit Stations in Boston</a:t>
            </a:r>
            <a:endParaRPr lang="en-US" sz="1800" dirty="0"/>
          </a:p>
          <a:p>
            <a:pPr lvl="1"/>
            <a:r>
              <a:rPr lang="en-US" sz="1600" dirty="0" smtClean="0"/>
              <a:t>Most MBTA stations do not have any public restrooms nearby.</a:t>
            </a:r>
          </a:p>
          <a:p>
            <a:pPr lvl="1"/>
            <a:r>
              <a:rPr lang="en-US" sz="1600" dirty="0" smtClean="0"/>
              <a:t>MBTA stations which do have restrooms, they are inside the station area, which requires a ticket to get in</a:t>
            </a:r>
          </a:p>
          <a:p>
            <a:pPr lvl="1"/>
            <a:r>
              <a:rPr lang="en-US" sz="1600" dirty="0" smtClean="0"/>
              <a:t>Lack of public restrooms alleviates the problems of the homeless, who mostly take shelter in the stations</a:t>
            </a:r>
          </a:p>
          <a:p>
            <a:pPr lvl="1"/>
            <a:endParaRPr lang="en-US" sz="1600" dirty="0" smtClean="0"/>
          </a:p>
          <a:p>
            <a:pPr marL="365760" lvl="1" indent="0">
              <a:buNone/>
            </a:pPr>
            <a:endParaRPr lang="en-US" sz="1600" dirty="0" smtClean="0"/>
          </a:p>
          <a:p>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38812" y="1828800"/>
            <a:ext cx="6928106" cy="3962400"/>
          </a:xfrm>
          <a:prstGeom prst="rect">
            <a:avLst/>
          </a:prstGeom>
        </p:spPr>
      </p:pic>
    </p:spTree>
    <p:extLst>
      <p:ext uri="{BB962C8B-B14F-4D97-AF65-F5344CB8AC3E}">
        <p14:creationId xmlns:p14="http://schemas.microsoft.com/office/powerpoint/2010/main" val="945544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Mapping Insights</a:t>
            </a:r>
            <a:endParaRPr lang="en-US" dirty="0"/>
          </a:p>
        </p:txBody>
      </p:sp>
      <p:sp>
        <p:nvSpPr>
          <p:cNvPr id="3" name="Content Placeholder 2"/>
          <p:cNvSpPr>
            <a:spLocks noGrp="1"/>
          </p:cNvSpPr>
          <p:nvPr>
            <p:ph idx="1"/>
          </p:nvPr>
        </p:nvSpPr>
        <p:spPr>
          <a:xfrm>
            <a:off x="1065212" y="1828800"/>
            <a:ext cx="3273599" cy="4191000"/>
          </a:xfrm>
        </p:spPr>
        <p:txBody>
          <a:bodyPr>
            <a:normAutofit/>
          </a:bodyPr>
          <a:lstStyle/>
          <a:p>
            <a:r>
              <a:rPr lang="en-US" sz="1800" dirty="0" smtClean="0"/>
              <a:t>Lack of Restrooms near Public Parks</a:t>
            </a:r>
            <a:endParaRPr lang="en-US" sz="1800" dirty="0"/>
          </a:p>
          <a:p>
            <a:pPr lvl="1"/>
            <a:r>
              <a:rPr lang="en-US" sz="1600" dirty="0" smtClean="0"/>
              <a:t>Most public parks in Boston lack any public restrooms nearby.</a:t>
            </a:r>
          </a:p>
          <a:p>
            <a:pPr lvl="1"/>
            <a:r>
              <a:rPr lang="en-US" sz="1600" dirty="0" smtClean="0"/>
              <a:t>Surveys have repeatedly indicated that restroom availability and drinking water are the most important features missing</a:t>
            </a:r>
          </a:p>
          <a:p>
            <a:pPr lvl="1"/>
            <a:r>
              <a:rPr lang="en-US" sz="1600" dirty="0" smtClean="0"/>
              <a:t>Problem for the elderly, women </a:t>
            </a:r>
            <a:r>
              <a:rPr lang="en-US" sz="1600" smtClean="0"/>
              <a:t>and children</a:t>
            </a:r>
            <a:endParaRPr lang="en-US" sz="1600" dirty="0" smtClean="0"/>
          </a:p>
          <a:p>
            <a:pPr lvl="1"/>
            <a:endParaRPr lang="en-US" sz="1600" dirty="0" smtClean="0"/>
          </a:p>
          <a:p>
            <a:pPr marL="365760" lvl="1" indent="0">
              <a:buNone/>
            </a:pPr>
            <a:endParaRPr lang="en-US" sz="1600" dirty="0" smtClean="0"/>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18012" y="1600200"/>
            <a:ext cx="6146647" cy="3859630"/>
          </a:xfrm>
          <a:prstGeom prst="rect">
            <a:avLst/>
          </a:prstGeom>
        </p:spPr>
      </p:pic>
    </p:spTree>
    <p:extLst>
      <p:ext uri="{BB962C8B-B14F-4D97-AF65-F5344CB8AC3E}">
        <p14:creationId xmlns:p14="http://schemas.microsoft.com/office/powerpoint/2010/main" val="4283707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Mapping Insights</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960812" y="1600200"/>
            <a:ext cx="7365217" cy="4191000"/>
          </a:xfrm>
        </p:spPr>
      </p:pic>
      <p:sp>
        <p:nvSpPr>
          <p:cNvPr id="5" name="Content Placeholder 13"/>
          <p:cNvSpPr txBox="1">
            <a:spLocks/>
          </p:cNvSpPr>
          <p:nvPr/>
        </p:nvSpPr>
        <p:spPr>
          <a:xfrm>
            <a:off x="1065212" y="1600200"/>
            <a:ext cx="2895600" cy="4191000"/>
          </a:xfrm>
          <a:prstGeom prst="rect">
            <a:avLst/>
          </a:prstGeom>
        </p:spPr>
        <p:txBody>
          <a:bodyPr vert="horz" lIns="91440" tIns="45720" rIns="91440" bIns="45720" rtlCol="0">
            <a:noAutofit/>
          </a:bodyPr>
          <a:lstStyle>
            <a:lvl1pPr marL="274320" indent="-228600" algn="l" defTabSz="914400" rtl="0" eaLnBrk="1" latinLnBrk="0" hangingPunct="1">
              <a:lnSpc>
                <a:spcPct val="90000"/>
              </a:lnSpc>
              <a:spcBef>
                <a:spcPts val="1800"/>
              </a:spcBef>
              <a:buClr>
                <a:schemeClr val="tx1">
                  <a:lumMod val="65000"/>
                  <a:lumOff val="35000"/>
                </a:schemeClr>
              </a:buClr>
              <a:buSzPct val="80000"/>
              <a:buFont typeface="Arial" pitchFamily="34" charset="0"/>
              <a:buChar char="•"/>
              <a:defRPr sz="2000" kern="1200">
                <a:solidFill>
                  <a:schemeClr val="tx1">
                    <a:lumMod val="65000"/>
                    <a:lumOff val="35000"/>
                  </a:schemeClr>
                </a:solidFill>
                <a:latin typeface="+mn-lt"/>
                <a:ea typeface="+mn-ea"/>
                <a:cs typeface="+mn-cs"/>
              </a:defRPr>
            </a:lvl1pPr>
            <a:lvl2pPr marL="594360" indent="-228600" algn="l" defTabSz="914400" rtl="0" eaLnBrk="1" latinLnBrk="0" hangingPunct="1">
              <a:lnSpc>
                <a:spcPct val="90000"/>
              </a:lnSpc>
              <a:spcBef>
                <a:spcPts val="1000"/>
              </a:spcBef>
              <a:buClr>
                <a:schemeClr val="tx1">
                  <a:lumMod val="65000"/>
                  <a:lumOff val="35000"/>
                </a:schemeClr>
              </a:buClr>
              <a:buSzPct val="80000"/>
              <a:buFont typeface="Arial" pitchFamily="34" charset="0"/>
              <a:buChar char="•"/>
              <a:defRPr sz="1800" kern="1200">
                <a:solidFill>
                  <a:schemeClr val="tx1">
                    <a:lumMod val="65000"/>
                    <a:lumOff val="35000"/>
                  </a:schemeClr>
                </a:solidFill>
                <a:latin typeface="+mn-lt"/>
                <a:ea typeface="+mn-ea"/>
                <a:cs typeface="+mn-cs"/>
              </a:defRPr>
            </a:lvl2pPr>
            <a:lvl3pPr marL="777240" indent="-182880" algn="l" defTabSz="914400" rtl="0" eaLnBrk="1" latinLnBrk="0" hangingPunct="1">
              <a:lnSpc>
                <a:spcPct val="90000"/>
              </a:lnSpc>
              <a:spcBef>
                <a:spcPts val="600"/>
              </a:spcBef>
              <a:buClr>
                <a:schemeClr val="tx1">
                  <a:lumMod val="65000"/>
                  <a:lumOff val="35000"/>
                </a:schemeClr>
              </a:buClr>
              <a:buSzPct val="80000"/>
              <a:buFont typeface="Arial" pitchFamily="34" charset="0"/>
              <a:buChar char="•"/>
              <a:defRPr sz="1600" kern="1200">
                <a:solidFill>
                  <a:schemeClr val="tx1">
                    <a:lumMod val="65000"/>
                    <a:lumOff val="35000"/>
                  </a:schemeClr>
                </a:solidFill>
                <a:latin typeface="+mn-lt"/>
                <a:ea typeface="+mn-ea"/>
                <a:cs typeface="+mn-cs"/>
              </a:defRPr>
            </a:lvl3pPr>
            <a:lvl4pPr marL="960120" indent="-182880" algn="l" defTabSz="914400" rtl="0" eaLnBrk="1" latinLnBrk="0" hangingPunct="1">
              <a:lnSpc>
                <a:spcPct val="90000"/>
              </a:lnSpc>
              <a:spcBef>
                <a:spcPts val="600"/>
              </a:spcBef>
              <a:buClr>
                <a:schemeClr val="tx1">
                  <a:lumMod val="65000"/>
                  <a:lumOff val="35000"/>
                </a:schemeClr>
              </a:buClr>
              <a:buSzPct val="80000"/>
              <a:buFont typeface="Arial" pitchFamily="34" charset="0"/>
              <a:buChar char="•"/>
              <a:defRPr sz="1400" kern="1200">
                <a:solidFill>
                  <a:schemeClr val="tx1">
                    <a:lumMod val="65000"/>
                    <a:lumOff val="35000"/>
                  </a:schemeClr>
                </a:solidFill>
                <a:latin typeface="+mn-lt"/>
                <a:ea typeface="+mn-ea"/>
                <a:cs typeface="+mn-cs"/>
              </a:defRPr>
            </a:lvl4pPr>
            <a:lvl5pPr marL="1097280" indent="-137160" algn="l" defTabSz="914400" rtl="0" eaLnBrk="1" latinLnBrk="0" hangingPunct="1">
              <a:lnSpc>
                <a:spcPct val="90000"/>
              </a:lnSpc>
              <a:spcBef>
                <a:spcPts val="600"/>
              </a:spcBef>
              <a:buClr>
                <a:schemeClr val="tx1">
                  <a:lumMod val="65000"/>
                  <a:lumOff val="35000"/>
                </a:schemeClr>
              </a:buClr>
              <a:buSzPct val="80000"/>
              <a:buFont typeface="Arial" pitchFamily="34" charset="0"/>
              <a:buChar char="•"/>
              <a:defRPr sz="1400" kern="1200">
                <a:solidFill>
                  <a:schemeClr val="tx1">
                    <a:lumMod val="65000"/>
                    <a:lumOff val="35000"/>
                  </a:schemeClr>
                </a:solidFill>
                <a:latin typeface="+mn-lt"/>
                <a:ea typeface="+mn-ea"/>
                <a:cs typeface="+mn-cs"/>
              </a:defRPr>
            </a:lvl5pPr>
            <a:lvl6pPr marL="1234440" indent="-137160" algn="l" defTabSz="914400" rtl="0" eaLnBrk="1" latinLnBrk="0" hangingPunct="1">
              <a:spcBef>
                <a:spcPts val="600"/>
              </a:spcBef>
              <a:buSzPct val="80000"/>
              <a:buFont typeface="Arial" pitchFamily="34" charset="0"/>
              <a:buChar char="•"/>
              <a:defRPr sz="1400" kern="1200">
                <a:solidFill>
                  <a:schemeClr val="tx1">
                    <a:lumMod val="65000"/>
                    <a:lumOff val="35000"/>
                  </a:schemeClr>
                </a:solidFill>
                <a:latin typeface="+mn-lt"/>
                <a:ea typeface="+mn-ea"/>
                <a:cs typeface="+mn-cs"/>
              </a:defRPr>
            </a:lvl6pPr>
            <a:lvl7pPr marL="1371600" indent="-137160" algn="l" defTabSz="914400" rtl="0" eaLnBrk="1" latinLnBrk="0" hangingPunct="1">
              <a:spcBef>
                <a:spcPts val="600"/>
              </a:spcBef>
              <a:buSzPct val="80000"/>
              <a:buFont typeface="Arial" pitchFamily="34" charset="0"/>
              <a:buChar char="•"/>
              <a:defRPr sz="1400" kern="1200">
                <a:solidFill>
                  <a:schemeClr val="tx1">
                    <a:lumMod val="65000"/>
                    <a:lumOff val="35000"/>
                  </a:schemeClr>
                </a:solidFill>
                <a:latin typeface="+mn-lt"/>
                <a:ea typeface="+mn-ea"/>
                <a:cs typeface="+mn-cs"/>
              </a:defRPr>
            </a:lvl7pPr>
            <a:lvl8pPr marL="1508760" indent="-137160" algn="l" defTabSz="914400" rtl="0" eaLnBrk="1" latinLnBrk="0" hangingPunct="1">
              <a:spcBef>
                <a:spcPts val="600"/>
              </a:spcBef>
              <a:buSzPct val="80000"/>
              <a:buFont typeface="Arial" pitchFamily="34" charset="0"/>
              <a:buChar char="•"/>
              <a:defRPr sz="1400" kern="1200">
                <a:solidFill>
                  <a:schemeClr val="tx1">
                    <a:lumMod val="65000"/>
                    <a:lumOff val="35000"/>
                  </a:schemeClr>
                </a:solidFill>
                <a:latin typeface="+mn-lt"/>
                <a:ea typeface="+mn-ea"/>
                <a:cs typeface="+mn-cs"/>
              </a:defRPr>
            </a:lvl8pPr>
            <a:lvl9pPr marL="1645920" indent="-137160" algn="l" defTabSz="914400" rtl="0" eaLnBrk="1" latinLnBrk="0" hangingPunct="1">
              <a:spcBef>
                <a:spcPts val="600"/>
              </a:spcBef>
              <a:buSzPct val="80000"/>
              <a:buFont typeface="Arial" pitchFamily="34" charset="0"/>
              <a:buChar char="•"/>
              <a:defRPr sz="1400" kern="1200">
                <a:solidFill>
                  <a:schemeClr val="tx1">
                    <a:lumMod val="65000"/>
                    <a:lumOff val="35000"/>
                  </a:schemeClr>
                </a:solidFill>
                <a:latin typeface="+mn-lt"/>
                <a:ea typeface="+mn-ea"/>
                <a:cs typeface="+mn-cs"/>
              </a:defRPr>
            </a:lvl9pPr>
          </a:lstStyle>
          <a:p>
            <a:pPr marL="0" marR="45720" indent="0">
              <a:spcBef>
                <a:spcPts val="0"/>
              </a:spcBef>
              <a:spcAft>
                <a:spcPts val="600"/>
              </a:spcAft>
              <a:buFont typeface="Arial" pitchFamily="34" charset="0"/>
              <a:buNone/>
            </a:pPr>
            <a:r>
              <a:rPr lang="en-US" sz="1800" dirty="0" smtClean="0"/>
              <a:t>Restroom Availability vs. Population Density in US states</a:t>
            </a:r>
          </a:p>
          <a:p>
            <a:pPr marL="285750" marR="45720" indent="-285750">
              <a:spcBef>
                <a:spcPts val="0"/>
              </a:spcBef>
              <a:spcAft>
                <a:spcPts val="600"/>
              </a:spcAft>
            </a:pPr>
            <a:r>
              <a:rPr lang="en-US" sz="1600" dirty="0" smtClean="0"/>
              <a:t>The availability of restrooms is very less in the central and southern states</a:t>
            </a:r>
          </a:p>
          <a:p>
            <a:pPr marL="285750" marR="45720" indent="-285750">
              <a:spcBef>
                <a:spcPts val="0"/>
              </a:spcBef>
              <a:spcAft>
                <a:spcPts val="600"/>
              </a:spcAft>
            </a:pPr>
            <a:r>
              <a:rPr lang="en-US" sz="1600" dirty="0" smtClean="0"/>
              <a:t>Major cities and high population density areas have very few or no restrooms (USDOT)</a:t>
            </a:r>
            <a:endParaRPr lang="en-US" sz="1600" dirty="0" smtClean="0"/>
          </a:p>
        </p:txBody>
      </p:sp>
    </p:spTree>
    <p:extLst>
      <p:ext uri="{BB962C8B-B14F-4D97-AF65-F5344CB8AC3E}">
        <p14:creationId xmlns:p14="http://schemas.microsoft.com/office/powerpoint/2010/main" val="32390484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Mapping Insights</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960812" y="1747270"/>
            <a:ext cx="7365217" cy="3896860"/>
          </a:xfrm>
        </p:spPr>
      </p:pic>
      <p:sp>
        <p:nvSpPr>
          <p:cNvPr id="5" name="Content Placeholder 13"/>
          <p:cNvSpPr txBox="1">
            <a:spLocks/>
          </p:cNvSpPr>
          <p:nvPr/>
        </p:nvSpPr>
        <p:spPr>
          <a:xfrm>
            <a:off x="1065212" y="1600200"/>
            <a:ext cx="2895600" cy="4191000"/>
          </a:xfrm>
          <a:prstGeom prst="rect">
            <a:avLst/>
          </a:prstGeom>
        </p:spPr>
        <p:txBody>
          <a:bodyPr vert="horz" lIns="91440" tIns="45720" rIns="91440" bIns="45720" rtlCol="0">
            <a:noAutofit/>
          </a:bodyPr>
          <a:lstStyle>
            <a:lvl1pPr marL="274320" indent="-228600" algn="l" defTabSz="914400" rtl="0" eaLnBrk="1" latinLnBrk="0" hangingPunct="1">
              <a:lnSpc>
                <a:spcPct val="90000"/>
              </a:lnSpc>
              <a:spcBef>
                <a:spcPts val="1800"/>
              </a:spcBef>
              <a:buClr>
                <a:schemeClr val="tx1">
                  <a:lumMod val="65000"/>
                  <a:lumOff val="35000"/>
                </a:schemeClr>
              </a:buClr>
              <a:buSzPct val="80000"/>
              <a:buFont typeface="Arial" pitchFamily="34" charset="0"/>
              <a:buChar char="•"/>
              <a:defRPr sz="2000" kern="1200">
                <a:solidFill>
                  <a:schemeClr val="tx1">
                    <a:lumMod val="65000"/>
                    <a:lumOff val="35000"/>
                  </a:schemeClr>
                </a:solidFill>
                <a:latin typeface="+mn-lt"/>
                <a:ea typeface="+mn-ea"/>
                <a:cs typeface="+mn-cs"/>
              </a:defRPr>
            </a:lvl1pPr>
            <a:lvl2pPr marL="594360" indent="-228600" algn="l" defTabSz="914400" rtl="0" eaLnBrk="1" latinLnBrk="0" hangingPunct="1">
              <a:lnSpc>
                <a:spcPct val="90000"/>
              </a:lnSpc>
              <a:spcBef>
                <a:spcPts val="1000"/>
              </a:spcBef>
              <a:buClr>
                <a:schemeClr val="tx1">
                  <a:lumMod val="65000"/>
                  <a:lumOff val="35000"/>
                </a:schemeClr>
              </a:buClr>
              <a:buSzPct val="80000"/>
              <a:buFont typeface="Arial" pitchFamily="34" charset="0"/>
              <a:buChar char="•"/>
              <a:defRPr sz="1800" kern="1200">
                <a:solidFill>
                  <a:schemeClr val="tx1">
                    <a:lumMod val="65000"/>
                    <a:lumOff val="35000"/>
                  </a:schemeClr>
                </a:solidFill>
                <a:latin typeface="+mn-lt"/>
                <a:ea typeface="+mn-ea"/>
                <a:cs typeface="+mn-cs"/>
              </a:defRPr>
            </a:lvl2pPr>
            <a:lvl3pPr marL="777240" indent="-182880" algn="l" defTabSz="914400" rtl="0" eaLnBrk="1" latinLnBrk="0" hangingPunct="1">
              <a:lnSpc>
                <a:spcPct val="90000"/>
              </a:lnSpc>
              <a:spcBef>
                <a:spcPts val="600"/>
              </a:spcBef>
              <a:buClr>
                <a:schemeClr val="tx1">
                  <a:lumMod val="65000"/>
                  <a:lumOff val="35000"/>
                </a:schemeClr>
              </a:buClr>
              <a:buSzPct val="80000"/>
              <a:buFont typeface="Arial" pitchFamily="34" charset="0"/>
              <a:buChar char="•"/>
              <a:defRPr sz="1600" kern="1200">
                <a:solidFill>
                  <a:schemeClr val="tx1">
                    <a:lumMod val="65000"/>
                    <a:lumOff val="35000"/>
                  </a:schemeClr>
                </a:solidFill>
                <a:latin typeface="+mn-lt"/>
                <a:ea typeface="+mn-ea"/>
                <a:cs typeface="+mn-cs"/>
              </a:defRPr>
            </a:lvl3pPr>
            <a:lvl4pPr marL="960120" indent="-182880" algn="l" defTabSz="914400" rtl="0" eaLnBrk="1" latinLnBrk="0" hangingPunct="1">
              <a:lnSpc>
                <a:spcPct val="90000"/>
              </a:lnSpc>
              <a:spcBef>
                <a:spcPts val="600"/>
              </a:spcBef>
              <a:buClr>
                <a:schemeClr val="tx1">
                  <a:lumMod val="65000"/>
                  <a:lumOff val="35000"/>
                </a:schemeClr>
              </a:buClr>
              <a:buSzPct val="80000"/>
              <a:buFont typeface="Arial" pitchFamily="34" charset="0"/>
              <a:buChar char="•"/>
              <a:defRPr sz="1400" kern="1200">
                <a:solidFill>
                  <a:schemeClr val="tx1">
                    <a:lumMod val="65000"/>
                    <a:lumOff val="35000"/>
                  </a:schemeClr>
                </a:solidFill>
                <a:latin typeface="+mn-lt"/>
                <a:ea typeface="+mn-ea"/>
                <a:cs typeface="+mn-cs"/>
              </a:defRPr>
            </a:lvl4pPr>
            <a:lvl5pPr marL="1097280" indent="-137160" algn="l" defTabSz="914400" rtl="0" eaLnBrk="1" latinLnBrk="0" hangingPunct="1">
              <a:lnSpc>
                <a:spcPct val="90000"/>
              </a:lnSpc>
              <a:spcBef>
                <a:spcPts val="600"/>
              </a:spcBef>
              <a:buClr>
                <a:schemeClr val="tx1">
                  <a:lumMod val="65000"/>
                  <a:lumOff val="35000"/>
                </a:schemeClr>
              </a:buClr>
              <a:buSzPct val="80000"/>
              <a:buFont typeface="Arial" pitchFamily="34" charset="0"/>
              <a:buChar char="•"/>
              <a:defRPr sz="1400" kern="1200">
                <a:solidFill>
                  <a:schemeClr val="tx1">
                    <a:lumMod val="65000"/>
                    <a:lumOff val="35000"/>
                  </a:schemeClr>
                </a:solidFill>
                <a:latin typeface="+mn-lt"/>
                <a:ea typeface="+mn-ea"/>
                <a:cs typeface="+mn-cs"/>
              </a:defRPr>
            </a:lvl5pPr>
            <a:lvl6pPr marL="1234440" indent="-137160" algn="l" defTabSz="914400" rtl="0" eaLnBrk="1" latinLnBrk="0" hangingPunct="1">
              <a:spcBef>
                <a:spcPts val="600"/>
              </a:spcBef>
              <a:buSzPct val="80000"/>
              <a:buFont typeface="Arial" pitchFamily="34" charset="0"/>
              <a:buChar char="•"/>
              <a:defRPr sz="1400" kern="1200">
                <a:solidFill>
                  <a:schemeClr val="tx1">
                    <a:lumMod val="65000"/>
                    <a:lumOff val="35000"/>
                  </a:schemeClr>
                </a:solidFill>
                <a:latin typeface="+mn-lt"/>
                <a:ea typeface="+mn-ea"/>
                <a:cs typeface="+mn-cs"/>
              </a:defRPr>
            </a:lvl6pPr>
            <a:lvl7pPr marL="1371600" indent="-137160" algn="l" defTabSz="914400" rtl="0" eaLnBrk="1" latinLnBrk="0" hangingPunct="1">
              <a:spcBef>
                <a:spcPts val="600"/>
              </a:spcBef>
              <a:buSzPct val="80000"/>
              <a:buFont typeface="Arial" pitchFamily="34" charset="0"/>
              <a:buChar char="•"/>
              <a:defRPr sz="1400" kern="1200">
                <a:solidFill>
                  <a:schemeClr val="tx1">
                    <a:lumMod val="65000"/>
                    <a:lumOff val="35000"/>
                  </a:schemeClr>
                </a:solidFill>
                <a:latin typeface="+mn-lt"/>
                <a:ea typeface="+mn-ea"/>
                <a:cs typeface="+mn-cs"/>
              </a:defRPr>
            </a:lvl7pPr>
            <a:lvl8pPr marL="1508760" indent="-137160" algn="l" defTabSz="914400" rtl="0" eaLnBrk="1" latinLnBrk="0" hangingPunct="1">
              <a:spcBef>
                <a:spcPts val="600"/>
              </a:spcBef>
              <a:buSzPct val="80000"/>
              <a:buFont typeface="Arial" pitchFamily="34" charset="0"/>
              <a:buChar char="•"/>
              <a:defRPr sz="1400" kern="1200">
                <a:solidFill>
                  <a:schemeClr val="tx1">
                    <a:lumMod val="65000"/>
                    <a:lumOff val="35000"/>
                  </a:schemeClr>
                </a:solidFill>
                <a:latin typeface="+mn-lt"/>
                <a:ea typeface="+mn-ea"/>
                <a:cs typeface="+mn-cs"/>
              </a:defRPr>
            </a:lvl8pPr>
            <a:lvl9pPr marL="1645920" indent="-137160" algn="l" defTabSz="914400" rtl="0" eaLnBrk="1" latinLnBrk="0" hangingPunct="1">
              <a:spcBef>
                <a:spcPts val="600"/>
              </a:spcBef>
              <a:buSzPct val="80000"/>
              <a:buFont typeface="Arial" pitchFamily="34" charset="0"/>
              <a:buChar char="•"/>
              <a:defRPr sz="1400" kern="1200">
                <a:solidFill>
                  <a:schemeClr val="tx1">
                    <a:lumMod val="65000"/>
                    <a:lumOff val="35000"/>
                  </a:schemeClr>
                </a:solidFill>
                <a:latin typeface="+mn-lt"/>
                <a:ea typeface="+mn-ea"/>
                <a:cs typeface="+mn-cs"/>
              </a:defRPr>
            </a:lvl9pPr>
          </a:lstStyle>
          <a:p>
            <a:pPr marL="0" marR="45720" indent="0">
              <a:spcBef>
                <a:spcPts val="0"/>
              </a:spcBef>
              <a:spcAft>
                <a:spcPts val="600"/>
              </a:spcAft>
              <a:buFont typeface="Arial" pitchFamily="34" charset="0"/>
              <a:buNone/>
            </a:pPr>
            <a:r>
              <a:rPr lang="en-US" sz="1800" dirty="0" smtClean="0"/>
              <a:t>Restroom Availability vs. Population Density in US states</a:t>
            </a:r>
          </a:p>
          <a:p>
            <a:pPr marL="285750" marR="45720" indent="-285750">
              <a:spcBef>
                <a:spcPts val="0"/>
              </a:spcBef>
              <a:spcAft>
                <a:spcPts val="600"/>
              </a:spcAft>
            </a:pPr>
            <a:r>
              <a:rPr lang="en-US" sz="1600" dirty="0" smtClean="0"/>
              <a:t>The availability of restrooms is very less in the central and southern states</a:t>
            </a:r>
          </a:p>
          <a:p>
            <a:pPr marL="285750" marR="45720" indent="-285750">
              <a:spcBef>
                <a:spcPts val="0"/>
              </a:spcBef>
              <a:spcAft>
                <a:spcPts val="600"/>
              </a:spcAft>
            </a:pPr>
            <a:r>
              <a:rPr lang="en-US" sz="1600" dirty="0" smtClean="0"/>
              <a:t>Major cities and high population density areas have very few or no restrooms (USDOT)</a:t>
            </a:r>
          </a:p>
          <a:p>
            <a:pPr marL="285750" marR="45720" indent="-285750">
              <a:spcBef>
                <a:spcPts val="0"/>
              </a:spcBef>
              <a:spcAft>
                <a:spcPts val="600"/>
              </a:spcAft>
            </a:pPr>
            <a:r>
              <a:rPr lang="en-US" sz="1600" dirty="0" smtClean="0"/>
              <a:t>The only option in the highly populated areas being paid/patron-only locations.</a:t>
            </a:r>
            <a:endParaRPr lang="en-US" sz="1600" dirty="0" smtClean="0"/>
          </a:p>
        </p:txBody>
      </p:sp>
    </p:spTree>
    <p:extLst>
      <p:ext uri="{BB962C8B-B14F-4D97-AF65-F5344CB8AC3E}">
        <p14:creationId xmlns:p14="http://schemas.microsoft.com/office/powerpoint/2010/main" val="3154037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smtClean="0"/>
              <a:t>Future Enhancements</a:t>
            </a:r>
            <a:endParaRPr lang="en-US" dirty="0"/>
          </a:p>
        </p:txBody>
      </p:sp>
      <p:sp>
        <p:nvSpPr>
          <p:cNvPr id="6" name="Content Placeholder 5"/>
          <p:cNvSpPr>
            <a:spLocks noGrp="1"/>
          </p:cNvSpPr>
          <p:nvPr>
            <p:ph sz="half" idx="1"/>
          </p:nvPr>
        </p:nvSpPr>
        <p:spPr/>
        <p:txBody>
          <a:bodyPr/>
          <a:lstStyle/>
          <a:p>
            <a:r>
              <a:rPr lang="en-US" dirty="0" smtClean="0"/>
              <a:t>Add capability to include new restrooms using Collector </a:t>
            </a:r>
            <a:r>
              <a:rPr lang="en-US" dirty="0" smtClean="0"/>
              <a:t>Apps/APIs</a:t>
            </a:r>
            <a:endParaRPr lang="en-US" dirty="0"/>
          </a:p>
          <a:p>
            <a:r>
              <a:rPr lang="en-US" dirty="0" smtClean="0"/>
              <a:t>Integrate into Mobile Application platforms (iOS, Android, Windows)</a:t>
            </a:r>
          </a:p>
          <a:p>
            <a:r>
              <a:rPr lang="en-US" dirty="0" smtClean="0"/>
              <a:t>GPS Enabled search for nearest restroom based on current location</a:t>
            </a:r>
          </a:p>
          <a:p>
            <a:r>
              <a:rPr lang="en-US" dirty="0" smtClean="0"/>
              <a:t>Condition Reporting for existing Restrooms using </a:t>
            </a:r>
            <a:r>
              <a:rPr lang="en-US" dirty="0" smtClean="0"/>
              <a:t>crowd sourced mapping platform</a:t>
            </a:r>
            <a:endParaRPr lang="en-US" dirty="0"/>
          </a:p>
        </p:txBody>
      </p:sp>
      <p:graphicFrame>
        <p:nvGraphicFramePr>
          <p:cNvPr id="8" name="Content Placeholder 7" descr="Radial Cycle" title="SmartArt"/>
          <p:cNvGraphicFramePr>
            <a:graphicFrameLocks noGrp="1"/>
          </p:cNvGraphicFramePr>
          <p:nvPr>
            <p:ph sz="half" idx="2"/>
            <p:extLst>
              <p:ext uri="{D42A27DB-BD31-4B8C-83A1-F6EECF244321}">
                <p14:modId xmlns:p14="http://schemas.microsoft.com/office/powerpoint/2010/main" val="372949418"/>
              </p:ext>
            </p:extLst>
          </p:nvPr>
        </p:nvGraphicFramePr>
        <p:xfrm>
          <a:off x="5464175" y="1828800"/>
          <a:ext cx="4252913" cy="4191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10880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3" name="Content Placeholder 5"/>
          <p:cNvSpPr txBox="1">
            <a:spLocks/>
          </p:cNvSpPr>
          <p:nvPr/>
        </p:nvSpPr>
        <p:spPr>
          <a:xfrm>
            <a:off x="1065212" y="1828800"/>
            <a:ext cx="8686801" cy="4191000"/>
          </a:xfrm>
          <a:prstGeom prst="rect">
            <a:avLst/>
          </a:prstGeom>
        </p:spPr>
        <p:txBody>
          <a:bodyPr/>
          <a:lstStyle>
            <a:lvl1pPr marL="274320" indent="-228600" algn="l" defTabSz="914400" rtl="0" eaLnBrk="1" latinLnBrk="0" hangingPunct="1">
              <a:lnSpc>
                <a:spcPct val="90000"/>
              </a:lnSpc>
              <a:spcBef>
                <a:spcPts val="1800"/>
              </a:spcBef>
              <a:buClr>
                <a:schemeClr val="tx1">
                  <a:lumMod val="65000"/>
                  <a:lumOff val="35000"/>
                </a:schemeClr>
              </a:buClr>
              <a:buSzPct val="80000"/>
              <a:buFont typeface="Arial" pitchFamily="34" charset="0"/>
              <a:buChar char="•"/>
              <a:defRPr sz="2000" kern="1200">
                <a:solidFill>
                  <a:schemeClr val="tx1">
                    <a:lumMod val="65000"/>
                    <a:lumOff val="35000"/>
                  </a:schemeClr>
                </a:solidFill>
                <a:latin typeface="+mn-lt"/>
                <a:ea typeface="+mn-ea"/>
                <a:cs typeface="+mn-cs"/>
              </a:defRPr>
            </a:lvl1pPr>
            <a:lvl2pPr marL="594360" indent="-228600" algn="l" defTabSz="914400" rtl="0" eaLnBrk="1" latinLnBrk="0" hangingPunct="1">
              <a:lnSpc>
                <a:spcPct val="90000"/>
              </a:lnSpc>
              <a:spcBef>
                <a:spcPts val="1000"/>
              </a:spcBef>
              <a:buClr>
                <a:schemeClr val="tx1">
                  <a:lumMod val="65000"/>
                  <a:lumOff val="35000"/>
                </a:schemeClr>
              </a:buClr>
              <a:buSzPct val="80000"/>
              <a:buFont typeface="Arial" pitchFamily="34" charset="0"/>
              <a:buChar char="•"/>
              <a:defRPr sz="1800" kern="1200">
                <a:solidFill>
                  <a:schemeClr val="tx1">
                    <a:lumMod val="65000"/>
                    <a:lumOff val="35000"/>
                  </a:schemeClr>
                </a:solidFill>
                <a:latin typeface="+mn-lt"/>
                <a:ea typeface="+mn-ea"/>
                <a:cs typeface="+mn-cs"/>
              </a:defRPr>
            </a:lvl2pPr>
            <a:lvl3pPr marL="777240" indent="-182880" algn="l" defTabSz="914400" rtl="0" eaLnBrk="1" latinLnBrk="0" hangingPunct="1">
              <a:lnSpc>
                <a:spcPct val="90000"/>
              </a:lnSpc>
              <a:spcBef>
                <a:spcPts val="600"/>
              </a:spcBef>
              <a:buClr>
                <a:schemeClr val="tx1">
                  <a:lumMod val="65000"/>
                  <a:lumOff val="35000"/>
                </a:schemeClr>
              </a:buClr>
              <a:buSzPct val="80000"/>
              <a:buFont typeface="Arial" pitchFamily="34" charset="0"/>
              <a:buChar char="•"/>
              <a:defRPr sz="1600" kern="1200">
                <a:solidFill>
                  <a:schemeClr val="tx1">
                    <a:lumMod val="65000"/>
                    <a:lumOff val="35000"/>
                  </a:schemeClr>
                </a:solidFill>
                <a:latin typeface="+mn-lt"/>
                <a:ea typeface="+mn-ea"/>
                <a:cs typeface="+mn-cs"/>
              </a:defRPr>
            </a:lvl3pPr>
            <a:lvl4pPr marL="960120" indent="-182880" algn="l" defTabSz="914400" rtl="0" eaLnBrk="1" latinLnBrk="0" hangingPunct="1">
              <a:lnSpc>
                <a:spcPct val="90000"/>
              </a:lnSpc>
              <a:spcBef>
                <a:spcPts val="600"/>
              </a:spcBef>
              <a:buClr>
                <a:schemeClr val="tx1">
                  <a:lumMod val="65000"/>
                  <a:lumOff val="35000"/>
                </a:schemeClr>
              </a:buClr>
              <a:buSzPct val="80000"/>
              <a:buFont typeface="Arial" pitchFamily="34" charset="0"/>
              <a:buChar char="•"/>
              <a:defRPr sz="1400" kern="1200">
                <a:solidFill>
                  <a:schemeClr val="tx1">
                    <a:lumMod val="65000"/>
                    <a:lumOff val="35000"/>
                  </a:schemeClr>
                </a:solidFill>
                <a:latin typeface="+mn-lt"/>
                <a:ea typeface="+mn-ea"/>
                <a:cs typeface="+mn-cs"/>
              </a:defRPr>
            </a:lvl4pPr>
            <a:lvl5pPr marL="1097280" indent="-137160" algn="l" defTabSz="914400" rtl="0" eaLnBrk="1" latinLnBrk="0" hangingPunct="1">
              <a:lnSpc>
                <a:spcPct val="90000"/>
              </a:lnSpc>
              <a:spcBef>
                <a:spcPts val="600"/>
              </a:spcBef>
              <a:buClr>
                <a:schemeClr val="tx1">
                  <a:lumMod val="65000"/>
                  <a:lumOff val="35000"/>
                </a:schemeClr>
              </a:buClr>
              <a:buSzPct val="80000"/>
              <a:buFont typeface="Arial" pitchFamily="34" charset="0"/>
              <a:buChar char="•"/>
              <a:defRPr sz="1400" kern="1200">
                <a:solidFill>
                  <a:schemeClr val="tx1">
                    <a:lumMod val="65000"/>
                    <a:lumOff val="35000"/>
                  </a:schemeClr>
                </a:solidFill>
                <a:latin typeface="+mn-lt"/>
                <a:ea typeface="+mn-ea"/>
                <a:cs typeface="+mn-cs"/>
              </a:defRPr>
            </a:lvl5pPr>
            <a:lvl6pPr marL="1234440" indent="-137160" algn="l" defTabSz="914400" rtl="0" eaLnBrk="1" latinLnBrk="0" hangingPunct="1">
              <a:spcBef>
                <a:spcPts val="600"/>
              </a:spcBef>
              <a:buSzPct val="80000"/>
              <a:buFont typeface="Arial" pitchFamily="34" charset="0"/>
              <a:buChar char="•"/>
              <a:defRPr sz="1400" kern="1200">
                <a:solidFill>
                  <a:schemeClr val="tx1">
                    <a:lumMod val="65000"/>
                    <a:lumOff val="35000"/>
                  </a:schemeClr>
                </a:solidFill>
                <a:latin typeface="+mn-lt"/>
                <a:ea typeface="+mn-ea"/>
                <a:cs typeface="+mn-cs"/>
              </a:defRPr>
            </a:lvl6pPr>
            <a:lvl7pPr marL="1371600" indent="-137160" algn="l" defTabSz="914400" rtl="0" eaLnBrk="1" latinLnBrk="0" hangingPunct="1">
              <a:spcBef>
                <a:spcPts val="600"/>
              </a:spcBef>
              <a:buSzPct val="80000"/>
              <a:buFont typeface="Arial" pitchFamily="34" charset="0"/>
              <a:buChar char="•"/>
              <a:defRPr sz="1400" kern="1200">
                <a:solidFill>
                  <a:schemeClr val="tx1">
                    <a:lumMod val="65000"/>
                    <a:lumOff val="35000"/>
                  </a:schemeClr>
                </a:solidFill>
                <a:latin typeface="+mn-lt"/>
                <a:ea typeface="+mn-ea"/>
                <a:cs typeface="+mn-cs"/>
              </a:defRPr>
            </a:lvl7pPr>
            <a:lvl8pPr marL="1508760" indent="-137160" algn="l" defTabSz="914400" rtl="0" eaLnBrk="1" latinLnBrk="0" hangingPunct="1">
              <a:spcBef>
                <a:spcPts val="600"/>
              </a:spcBef>
              <a:buSzPct val="80000"/>
              <a:buFont typeface="Arial" pitchFamily="34" charset="0"/>
              <a:buChar char="•"/>
              <a:defRPr sz="1400" kern="1200">
                <a:solidFill>
                  <a:schemeClr val="tx1">
                    <a:lumMod val="65000"/>
                    <a:lumOff val="35000"/>
                  </a:schemeClr>
                </a:solidFill>
                <a:latin typeface="+mn-lt"/>
                <a:ea typeface="+mn-ea"/>
                <a:cs typeface="+mn-cs"/>
              </a:defRPr>
            </a:lvl8pPr>
            <a:lvl9pPr marL="1645920" indent="-137160" algn="l" defTabSz="914400" rtl="0" eaLnBrk="1" latinLnBrk="0" hangingPunct="1">
              <a:spcBef>
                <a:spcPts val="600"/>
              </a:spcBef>
              <a:buSzPct val="80000"/>
              <a:buFont typeface="Arial" pitchFamily="34" charset="0"/>
              <a:buChar char="•"/>
              <a:defRPr sz="1400" kern="1200">
                <a:solidFill>
                  <a:schemeClr val="tx1">
                    <a:lumMod val="65000"/>
                    <a:lumOff val="35000"/>
                  </a:schemeClr>
                </a:solidFill>
                <a:latin typeface="+mn-lt"/>
                <a:ea typeface="+mn-ea"/>
                <a:cs typeface="+mn-cs"/>
              </a:defRPr>
            </a:lvl9pPr>
          </a:lstStyle>
          <a:p>
            <a:pPr marL="45720" indent="0">
              <a:lnSpc>
                <a:spcPct val="100000"/>
              </a:lnSpc>
              <a:spcBef>
                <a:spcPts val="500"/>
              </a:spcBef>
              <a:buNone/>
            </a:pPr>
            <a:r>
              <a:rPr lang="en-US" sz="1100" u="sng" dirty="0" smtClean="0"/>
              <a:t>Topic Research</a:t>
            </a:r>
          </a:p>
          <a:p>
            <a:pPr>
              <a:lnSpc>
                <a:spcPct val="100000"/>
              </a:lnSpc>
              <a:spcBef>
                <a:spcPts val="500"/>
              </a:spcBef>
            </a:pPr>
            <a:r>
              <a:rPr lang="en-US" sz="1100" dirty="0" smtClean="0"/>
              <a:t>Pharmacy </a:t>
            </a:r>
            <a:r>
              <a:rPr lang="en-US" sz="1100" dirty="0"/>
              <a:t>Times: </a:t>
            </a:r>
            <a:r>
              <a:rPr lang="en-US" sz="1100" u="sng" dirty="0">
                <a:hlinkClick r:id="rId2"/>
              </a:rPr>
              <a:t>http://www.pharmacytimes.com/publications/issue/2005/2005-07/2005-07-9659</a:t>
            </a:r>
            <a:endParaRPr lang="en-US" sz="1100" dirty="0"/>
          </a:p>
          <a:p>
            <a:pPr>
              <a:lnSpc>
                <a:spcPct val="100000"/>
              </a:lnSpc>
              <a:spcBef>
                <a:spcPts val="500"/>
              </a:spcBef>
            </a:pPr>
            <a:r>
              <a:rPr lang="en-US" sz="1100" dirty="0"/>
              <a:t>American Restroom Association: </a:t>
            </a:r>
            <a:r>
              <a:rPr lang="en-US" sz="1100" u="sng" dirty="0">
                <a:hlinkClick r:id="rId3"/>
              </a:rPr>
              <a:t>http://americanrestroom.org/locate/index.htm</a:t>
            </a:r>
            <a:endParaRPr lang="en-US" sz="1100" dirty="0"/>
          </a:p>
          <a:p>
            <a:pPr>
              <a:lnSpc>
                <a:spcPct val="100000"/>
              </a:lnSpc>
              <a:spcBef>
                <a:spcPts val="500"/>
              </a:spcBef>
            </a:pPr>
            <a:r>
              <a:rPr lang="en-US" sz="1100" dirty="0" smtClean="0"/>
              <a:t>Society </a:t>
            </a:r>
            <a:r>
              <a:rPr lang="en-US" sz="1100" dirty="0"/>
              <a:t>of Urologic Nurses and Associates: </a:t>
            </a:r>
            <a:r>
              <a:rPr lang="en-US" sz="1100" u="sng" dirty="0">
                <a:hlinkClick r:id="rId4"/>
              </a:rPr>
              <a:t>https://www.suna.org/download/journal/article31106111.pdf</a:t>
            </a:r>
            <a:endParaRPr lang="en-US" sz="1100" dirty="0"/>
          </a:p>
          <a:p>
            <a:pPr>
              <a:lnSpc>
                <a:spcPct val="100000"/>
              </a:lnSpc>
              <a:spcBef>
                <a:spcPts val="500"/>
              </a:spcBef>
            </a:pPr>
            <a:r>
              <a:rPr lang="en-US" sz="1100" dirty="0"/>
              <a:t>Occupational Safety and Health Administration: </a:t>
            </a:r>
            <a:r>
              <a:rPr lang="en-US" sz="1100" u="sng" dirty="0">
                <a:hlinkClick r:id="rId5"/>
              </a:rPr>
              <a:t>https://www.osha.gov/Publications/OSHA3795.pdf</a:t>
            </a:r>
            <a:endParaRPr lang="en-US" sz="1100" dirty="0"/>
          </a:p>
          <a:p>
            <a:pPr>
              <a:lnSpc>
                <a:spcPct val="100000"/>
              </a:lnSpc>
              <a:spcBef>
                <a:spcPts val="500"/>
              </a:spcBef>
            </a:pPr>
            <a:r>
              <a:rPr lang="en-US" sz="1100" dirty="0"/>
              <a:t>World Toilet Summit: </a:t>
            </a:r>
            <a:r>
              <a:rPr lang="en-US" sz="1100" u="sng" dirty="0">
                <a:hlinkClick r:id="rId6"/>
              </a:rPr>
              <a:t>http://americanrestroom.org/gov/hhs/pr_call_action_110107.pdf</a:t>
            </a:r>
            <a:r>
              <a:rPr lang="en-US" sz="1100" dirty="0"/>
              <a:t> </a:t>
            </a:r>
            <a:endParaRPr lang="en-US" sz="1100" dirty="0" smtClean="0"/>
          </a:p>
          <a:p>
            <a:pPr>
              <a:lnSpc>
                <a:spcPct val="100000"/>
              </a:lnSpc>
              <a:spcBef>
                <a:spcPts val="500"/>
              </a:spcBef>
            </a:pPr>
            <a:r>
              <a:rPr lang="en-US" sz="1100" dirty="0" smtClean="0"/>
              <a:t>New </a:t>
            </a:r>
            <a:r>
              <a:rPr lang="en-US" sz="1100" dirty="0"/>
              <a:t>York Times on Transgender Access to Restrooms: </a:t>
            </a:r>
            <a:r>
              <a:rPr lang="en-US" sz="1100" u="sng" dirty="0">
                <a:hlinkClick r:id="rId7"/>
              </a:rPr>
              <a:t>http://www.nytimes.com/2016/05/13/us/politics/obama-administration-to-issue-decree-on-transgender-access-to-school-restrooms.html?_</a:t>
            </a:r>
            <a:r>
              <a:rPr lang="en-US" sz="1100" u="sng" dirty="0" smtClean="0">
                <a:hlinkClick r:id="rId7"/>
              </a:rPr>
              <a:t>r=0</a:t>
            </a:r>
            <a:endParaRPr lang="en-US" sz="1100" u="sng" dirty="0"/>
          </a:p>
          <a:p>
            <a:pPr marL="45720" indent="0">
              <a:lnSpc>
                <a:spcPct val="100000"/>
              </a:lnSpc>
              <a:spcBef>
                <a:spcPts val="500"/>
              </a:spcBef>
              <a:buNone/>
            </a:pPr>
            <a:r>
              <a:rPr lang="en-US" sz="1100" u="sng" dirty="0" smtClean="0"/>
              <a:t>Mapping Data</a:t>
            </a:r>
          </a:p>
          <a:p>
            <a:pPr>
              <a:spcBef>
                <a:spcPts val="500"/>
              </a:spcBef>
            </a:pPr>
            <a:r>
              <a:rPr lang="en-US" sz="1100" dirty="0"/>
              <a:t>Universal Hub: </a:t>
            </a:r>
            <a:r>
              <a:rPr lang="en-US" sz="1100" u="sng" dirty="0">
                <a:hlinkClick r:id="rId8"/>
              </a:rPr>
              <a:t>http://www.universalhub.com/restrooms</a:t>
            </a:r>
            <a:endParaRPr lang="en-US" sz="1100" dirty="0"/>
          </a:p>
          <a:p>
            <a:pPr>
              <a:spcBef>
                <a:spcPts val="500"/>
              </a:spcBef>
            </a:pPr>
            <a:r>
              <a:rPr lang="en-US" sz="1100" dirty="0"/>
              <a:t>Massachusetts Department of Transportation (</a:t>
            </a:r>
            <a:r>
              <a:rPr lang="en-US" sz="1100" dirty="0" err="1"/>
              <a:t>MassDOT</a:t>
            </a:r>
            <a:r>
              <a:rPr lang="en-US" sz="1100" dirty="0"/>
              <a:t>): </a:t>
            </a:r>
            <a:r>
              <a:rPr lang="en-US" sz="1100" u="sng" dirty="0">
                <a:hlinkClick r:id="rId9"/>
              </a:rPr>
              <a:t>https://www.massdot.state.ma.us/planning/Main/MapsDataandReports/Data/GISData/RestAreas.aspx</a:t>
            </a:r>
            <a:endParaRPr lang="en-US" sz="1100" dirty="0"/>
          </a:p>
          <a:p>
            <a:pPr>
              <a:spcBef>
                <a:spcPts val="500"/>
              </a:spcBef>
            </a:pPr>
            <a:r>
              <a:rPr lang="en-US" sz="1100" dirty="0"/>
              <a:t>POI Factory: </a:t>
            </a:r>
            <a:r>
              <a:rPr lang="en-US" sz="1100" u="sng" dirty="0">
                <a:hlinkClick r:id="rId10"/>
              </a:rPr>
              <a:t>http://www.poi-factory.com/</a:t>
            </a:r>
            <a:endParaRPr lang="en-US" sz="1100" dirty="0"/>
          </a:p>
          <a:p>
            <a:pPr>
              <a:spcBef>
                <a:spcPts val="500"/>
              </a:spcBef>
            </a:pPr>
            <a:r>
              <a:rPr lang="en-US" sz="1100" dirty="0">
                <a:hlinkClick r:id="rId11"/>
              </a:rPr>
              <a:t>U.S. Department of the </a:t>
            </a:r>
            <a:r>
              <a:rPr lang="en-US" sz="1100" dirty="0" smtClean="0">
                <a:hlinkClick r:id="rId11"/>
              </a:rPr>
              <a:t>Interior</a:t>
            </a:r>
            <a:r>
              <a:rPr lang="en-US" sz="1100" dirty="0" smtClean="0"/>
              <a:t>, </a:t>
            </a:r>
            <a:r>
              <a:rPr lang="en-US" sz="1100" dirty="0"/>
              <a:t> </a:t>
            </a:r>
            <a:r>
              <a:rPr lang="en-US" sz="1100" dirty="0">
                <a:hlinkClick r:id="rId12"/>
              </a:rPr>
              <a:t>U.S. Geological </a:t>
            </a:r>
            <a:r>
              <a:rPr lang="en-US" sz="1100" dirty="0" smtClean="0">
                <a:hlinkClick r:id="rId12"/>
              </a:rPr>
              <a:t>Survey</a:t>
            </a:r>
            <a:r>
              <a:rPr lang="en-US" sz="1100" dirty="0"/>
              <a:t>: </a:t>
            </a:r>
            <a:r>
              <a:rPr lang="en-US" sz="1100" dirty="0">
                <a:hlinkClick r:id="rId13"/>
              </a:rPr>
              <a:t>http://viewer.nationalmap.gov/launch</a:t>
            </a:r>
            <a:r>
              <a:rPr lang="en-US" sz="1100" dirty="0" smtClean="0">
                <a:hlinkClick r:id="rId13"/>
              </a:rPr>
              <a:t>/</a:t>
            </a:r>
            <a:r>
              <a:rPr lang="en-US" sz="1100" dirty="0" smtClean="0"/>
              <a:t> </a:t>
            </a:r>
          </a:p>
          <a:p>
            <a:pPr>
              <a:spcBef>
                <a:spcPts val="500"/>
              </a:spcBef>
            </a:pPr>
            <a:r>
              <a:rPr lang="en-US" sz="1100" dirty="0" smtClean="0"/>
              <a:t>Brookline </a:t>
            </a:r>
            <a:r>
              <a:rPr lang="en-US" sz="1100" dirty="0"/>
              <a:t>Community Aging Network: </a:t>
            </a:r>
            <a:r>
              <a:rPr lang="en-US" sz="1100" u="sng" dirty="0">
                <a:hlinkClick r:id="rId14"/>
              </a:rPr>
              <a:t>http://brooklinecan.org/restrooms.html</a:t>
            </a:r>
            <a:endParaRPr lang="en-US" sz="1100" dirty="0"/>
          </a:p>
          <a:p>
            <a:pPr>
              <a:spcBef>
                <a:spcPts val="500"/>
              </a:spcBef>
            </a:pPr>
            <a:r>
              <a:rPr lang="en-US" sz="1100" dirty="0"/>
              <a:t>US Rest Areas: </a:t>
            </a:r>
            <a:r>
              <a:rPr lang="en-US" sz="1100" u="sng" dirty="0">
                <a:hlinkClick r:id="rId15"/>
              </a:rPr>
              <a:t>http://restareas.appspot.com/</a:t>
            </a:r>
            <a:endParaRPr lang="en-US" sz="1100" dirty="0"/>
          </a:p>
          <a:p>
            <a:pPr>
              <a:spcBef>
                <a:spcPts val="500"/>
              </a:spcBef>
            </a:pPr>
            <a:r>
              <a:rPr lang="en-US" sz="1100" dirty="0"/>
              <a:t>Salem GIS: </a:t>
            </a:r>
            <a:r>
              <a:rPr lang="en-US" sz="1100" u="sng" dirty="0">
                <a:hlinkClick r:id="rId16"/>
              </a:rPr>
              <a:t>http://www.salem.com/gis-and-maps</a:t>
            </a:r>
            <a:endParaRPr lang="en-US" sz="1100" dirty="0"/>
          </a:p>
          <a:p>
            <a:pPr>
              <a:spcBef>
                <a:spcPts val="500"/>
              </a:spcBef>
            </a:pPr>
            <a:r>
              <a:rPr lang="en-US" sz="1100" dirty="0"/>
              <a:t>Mass GIS: </a:t>
            </a:r>
            <a:r>
              <a:rPr lang="en-US" sz="1100" u="sng" dirty="0">
                <a:hlinkClick r:id="rId17"/>
              </a:rPr>
              <a:t>http://www.mass.gov/anf/research-and-tech/it-serv-and-support/application-serv/office-of-geographic-information-massgis/</a:t>
            </a:r>
            <a:endParaRPr lang="en-US" sz="1100" dirty="0"/>
          </a:p>
          <a:p>
            <a:pPr>
              <a:lnSpc>
                <a:spcPct val="100000"/>
              </a:lnSpc>
              <a:spcBef>
                <a:spcPts val="500"/>
              </a:spcBef>
            </a:pPr>
            <a:endParaRPr lang="en-US" sz="1100" dirty="0"/>
          </a:p>
        </p:txBody>
      </p:sp>
    </p:spTree>
    <p:extLst>
      <p:ext uri="{BB962C8B-B14F-4D97-AF65-F5344CB8AC3E}">
        <p14:creationId xmlns:p14="http://schemas.microsoft.com/office/powerpoint/2010/main" val="16890645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smtClean="0"/>
              <a:t>Project Overview</a:t>
            </a:r>
            <a:endParaRPr lang="en-US" dirty="0"/>
          </a:p>
        </p:txBody>
      </p:sp>
      <p:sp>
        <p:nvSpPr>
          <p:cNvPr id="14" name="Content Placeholder 13"/>
          <p:cNvSpPr>
            <a:spLocks noGrp="1"/>
          </p:cNvSpPr>
          <p:nvPr>
            <p:ph idx="1"/>
          </p:nvPr>
        </p:nvSpPr>
        <p:spPr/>
        <p:txBody>
          <a:bodyPr>
            <a:normAutofit lnSpcReduction="10000"/>
          </a:bodyPr>
          <a:lstStyle/>
          <a:p>
            <a:r>
              <a:rPr lang="en-US" dirty="0"/>
              <a:t>The project aims to map public restrooms and fee toilets across the city of Boston and other major cities and national parks in the United States. This would </a:t>
            </a:r>
            <a:r>
              <a:rPr lang="en-US" dirty="0" smtClean="0"/>
              <a:t>help tourists</a:t>
            </a:r>
            <a:r>
              <a:rPr lang="en-US" dirty="0"/>
              <a:t>, </a:t>
            </a:r>
            <a:r>
              <a:rPr lang="en-US" dirty="0" smtClean="0"/>
              <a:t>elderly, LGBTQ+, women</a:t>
            </a:r>
            <a:r>
              <a:rPr lang="en-US" dirty="0"/>
              <a:t>, senior-citizens and people with urinary and bladder problems to easily find facilities and plan their travel with confidence.</a:t>
            </a:r>
          </a:p>
          <a:p>
            <a:r>
              <a:rPr lang="en-US" dirty="0"/>
              <a:t>Unfortunately, in spite of having so much information online, currently there is no single resource in public which gives this information in a user-friendly mapped interface to locate restrooms across American cities. </a:t>
            </a:r>
            <a:r>
              <a:rPr lang="en-US" dirty="0" smtClean="0"/>
              <a:t>Some data does </a:t>
            </a:r>
            <a:r>
              <a:rPr lang="en-US" dirty="0"/>
              <a:t>exist scattered among various websites, wikis and some city government websites, hence, being very difficult to find or interpret.</a:t>
            </a:r>
          </a:p>
          <a:p>
            <a:r>
              <a:rPr lang="en-US" dirty="0"/>
              <a:t>The project aims to list and map all the washroom data available in the public domain across many sources and help the public plan their travel or visits across the country, specifically patients with overactive bladder conditions.</a:t>
            </a:r>
          </a:p>
        </p:txBody>
      </p:sp>
    </p:spTree>
    <p:extLst>
      <p:ext uri="{BB962C8B-B14F-4D97-AF65-F5344CB8AC3E}">
        <p14:creationId xmlns:p14="http://schemas.microsoft.com/office/powerpoint/2010/main" val="14372313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smtClean="0"/>
              <a:t>GIS Prospects</a:t>
            </a:r>
            <a:endParaRPr lang="en-US" dirty="0"/>
          </a:p>
        </p:txBody>
      </p:sp>
      <p:sp>
        <p:nvSpPr>
          <p:cNvPr id="14" name="Content Placeholder 13"/>
          <p:cNvSpPr>
            <a:spLocks noGrp="1"/>
          </p:cNvSpPr>
          <p:nvPr>
            <p:ph idx="1"/>
          </p:nvPr>
        </p:nvSpPr>
        <p:spPr/>
        <p:txBody>
          <a:bodyPr>
            <a:normAutofit/>
          </a:bodyPr>
          <a:lstStyle/>
          <a:p>
            <a:r>
              <a:rPr lang="en-US" dirty="0"/>
              <a:t>Using GIS is a perfect solution to the issue as modern crowd-sourced GIS applications can consume user generated data and enhance the existing data on the fly. People can add new restrooms right onto a map using mobile applications and can also report non-functional or obsolete data. The online maps can be integrated into user-friendly GPS/map applications on phones to automatically detect the user’s location and show the nearest restroom. </a:t>
            </a:r>
          </a:p>
          <a:p>
            <a:r>
              <a:rPr lang="en-US" dirty="0"/>
              <a:t>The data can also be used for analysis by healthcare/government agencies for identification of strategic regions (with high population density or tourist places) with no or few restrooms to plan for building new restrooms.</a:t>
            </a:r>
          </a:p>
        </p:txBody>
      </p:sp>
    </p:spTree>
    <p:extLst>
      <p:ext uri="{BB962C8B-B14F-4D97-AF65-F5344CB8AC3E}">
        <p14:creationId xmlns:p14="http://schemas.microsoft.com/office/powerpoint/2010/main" val="5498456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smtClean="0"/>
              <a:t>Why is it important?</a:t>
            </a:r>
            <a:endParaRPr lang="en-US" dirty="0"/>
          </a:p>
        </p:txBody>
      </p:sp>
      <p:sp>
        <p:nvSpPr>
          <p:cNvPr id="14" name="Content Placeholder 13"/>
          <p:cNvSpPr>
            <a:spLocks noGrp="1"/>
          </p:cNvSpPr>
          <p:nvPr>
            <p:ph idx="1"/>
          </p:nvPr>
        </p:nvSpPr>
        <p:spPr/>
        <p:txBody>
          <a:bodyPr>
            <a:normAutofit/>
          </a:bodyPr>
          <a:lstStyle/>
          <a:p>
            <a:r>
              <a:rPr lang="en-US" dirty="0"/>
              <a:t>People vary widely in how often they need to use the bathroom. During the daytime, most go 1 to 6 hours between bathroom breaks. For those at the high end, the availability of a toilet is of little concern in the routine of daily life.  Those at the other end of the spectrum hesitate to travel or participate in outdoor activities that put them out of range of toilet facilities. </a:t>
            </a:r>
            <a:endParaRPr lang="en-US" dirty="0" smtClean="0"/>
          </a:p>
          <a:p>
            <a:r>
              <a:rPr lang="en-US" dirty="0" smtClean="0"/>
              <a:t>The </a:t>
            </a:r>
            <a:r>
              <a:rPr lang="en-US" dirty="0"/>
              <a:t>'restroom challenged' occasionally have an urgent need to use a restroom less than an hour after departing.  Shopping, visiting, or commuting to work is an ordeal.  Unfortunately, other than a few indoor malls and some public transits systems, it’s very difficult to find public restrooms.  </a:t>
            </a:r>
            <a:r>
              <a:rPr lang="en-US" dirty="0" err="1"/>
              <a:t>Infact</a:t>
            </a:r>
            <a:r>
              <a:rPr lang="en-US" dirty="0"/>
              <a:t>, respondents to many parks and Recreation Citizen Survey chose drinking fountains and public restrooms as the most important improvement that would help them use the Park and Trails.</a:t>
            </a:r>
          </a:p>
        </p:txBody>
      </p:sp>
    </p:spTree>
    <p:extLst>
      <p:ext uri="{BB962C8B-B14F-4D97-AF65-F5344CB8AC3E}">
        <p14:creationId xmlns:p14="http://schemas.microsoft.com/office/powerpoint/2010/main" val="3907545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smtClean="0"/>
              <a:t>The ‘restroom challenged’</a:t>
            </a:r>
            <a:endParaRPr lang="en-US" dirty="0"/>
          </a:p>
        </p:txBody>
      </p:sp>
      <p:sp>
        <p:nvSpPr>
          <p:cNvPr id="14" name="Content Placeholder 13"/>
          <p:cNvSpPr>
            <a:spLocks noGrp="1"/>
          </p:cNvSpPr>
          <p:nvPr>
            <p:ph idx="1"/>
          </p:nvPr>
        </p:nvSpPr>
        <p:spPr>
          <a:xfrm>
            <a:off x="1065212" y="1676400"/>
            <a:ext cx="8686801" cy="4343400"/>
          </a:xfrm>
        </p:spPr>
        <p:txBody>
          <a:bodyPr>
            <a:noAutofit/>
          </a:bodyPr>
          <a:lstStyle/>
          <a:p>
            <a:pPr marL="0" marR="45720" indent="0">
              <a:spcBef>
                <a:spcPts val="0"/>
              </a:spcBef>
              <a:spcAft>
                <a:spcPts val="600"/>
              </a:spcAft>
              <a:buNone/>
            </a:pPr>
            <a:r>
              <a:rPr lang="en-US" sz="1600" kern="1100" dirty="0">
                <a:latin typeface="Calibri" panose="020F0502020204030204" pitchFamily="34" charset="0"/>
                <a:ea typeface="Times New Roman" panose="02020603050405020304" pitchFamily="18" charset="0"/>
                <a:cs typeface="Times New Roman" panose="02020603050405020304" pitchFamily="18" charset="0"/>
              </a:rPr>
              <a:t>Our society will freely discuss almost anything. However, mention of a spastic colon will quiet a room. On a more discrete level, one finds 'restroom duress' a broad concern, affecting many sections of the population such as:</a:t>
            </a:r>
          </a:p>
          <a:p>
            <a:pPr marL="342900" marR="45720" lvl="0" indent="-342900">
              <a:lnSpc>
                <a:spcPct val="115000"/>
              </a:lnSpc>
              <a:spcBef>
                <a:spcPts val="0"/>
              </a:spcBef>
              <a:spcAft>
                <a:spcPts val="0"/>
              </a:spcAft>
              <a:buFont typeface="Symbol" panose="05050102010706020507" pitchFamily="18" charset="2"/>
              <a:buChar char=""/>
            </a:pPr>
            <a:r>
              <a:rPr lang="en-US" sz="1600" kern="1100" dirty="0" smtClean="0">
                <a:latin typeface="Calibri" panose="020F0502020204030204" pitchFamily="34" charset="0"/>
                <a:ea typeface="Times New Roman" panose="02020603050405020304" pitchFamily="18" charset="0"/>
                <a:cs typeface="Times New Roman" panose="02020603050405020304" pitchFamily="18" charset="0"/>
              </a:rPr>
              <a:t>Those </a:t>
            </a:r>
            <a:r>
              <a:rPr lang="en-US" sz="1600" kern="1100" dirty="0">
                <a:latin typeface="Calibri" panose="020F0502020204030204" pitchFamily="34" charset="0"/>
                <a:ea typeface="Times New Roman" panose="02020603050405020304" pitchFamily="18" charset="0"/>
                <a:cs typeface="Times New Roman" panose="02020603050405020304" pitchFamily="18" charset="0"/>
              </a:rPr>
              <a:t>suffering from Overactive Bladder, Interstitial Cystitis, Irritable Bowel Syndrome &amp; Ulcerative Colitis.</a:t>
            </a:r>
          </a:p>
          <a:p>
            <a:pPr marL="342900" marR="45720" lvl="0" indent="-342900">
              <a:lnSpc>
                <a:spcPct val="115000"/>
              </a:lnSpc>
              <a:spcBef>
                <a:spcPts val="0"/>
              </a:spcBef>
              <a:spcAft>
                <a:spcPts val="0"/>
              </a:spcAft>
              <a:buFont typeface="Symbol" panose="05050102010706020507" pitchFamily="18" charset="2"/>
              <a:buChar char=""/>
            </a:pPr>
            <a:r>
              <a:rPr lang="en-US" sz="1600" kern="1100" dirty="0">
                <a:latin typeface="Calibri" panose="020F0502020204030204" pitchFamily="34" charset="0"/>
                <a:ea typeface="Times New Roman" panose="02020603050405020304" pitchFamily="18" charset="0"/>
                <a:cs typeface="Times New Roman" panose="02020603050405020304" pitchFamily="18" charset="0"/>
              </a:rPr>
              <a:t>Transgender persons and people who want to use the bathrooms that match their gender identity</a:t>
            </a:r>
          </a:p>
          <a:p>
            <a:pPr marL="342900" marR="45720" lvl="0" indent="-342900">
              <a:lnSpc>
                <a:spcPct val="115000"/>
              </a:lnSpc>
              <a:spcBef>
                <a:spcPts val="0"/>
              </a:spcBef>
              <a:spcAft>
                <a:spcPts val="0"/>
              </a:spcAft>
              <a:buFont typeface="Symbol" panose="05050102010706020507" pitchFamily="18" charset="2"/>
              <a:buChar char=""/>
            </a:pPr>
            <a:r>
              <a:rPr lang="en-US" sz="1600" kern="1100" dirty="0">
                <a:latin typeface="Calibri" panose="020F0502020204030204" pitchFamily="34" charset="0"/>
                <a:ea typeface="Times New Roman" panose="02020603050405020304" pitchFamily="18" charset="0"/>
                <a:cs typeface="Times New Roman" panose="02020603050405020304" pitchFamily="18" charset="0"/>
              </a:rPr>
              <a:t>The elderly </a:t>
            </a:r>
            <a:r>
              <a:rPr lang="en-US" sz="1600" kern="1100" dirty="0" smtClean="0">
                <a:latin typeface="Calibri" panose="020F0502020204030204" pitchFamily="34" charset="0"/>
                <a:ea typeface="Times New Roman" panose="02020603050405020304" pitchFamily="18" charset="0"/>
                <a:cs typeface="Times New Roman" panose="02020603050405020304" pitchFamily="18" charset="0"/>
              </a:rPr>
              <a:t>(functional </a:t>
            </a:r>
            <a:r>
              <a:rPr lang="en-US" sz="1600" kern="1100" dirty="0">
                <a:latin typeface="Calibri" panose="020F0502020204030204" pitchFamily="34" charset="0"/>
                <a:ea typeface="Times New Roman" panose="02020603050405020304" pitchFamily="18" charset="0"/>
                <a:cs typeface="Times New Roman" panose="02020603050405020304" pitchFamily="18" charset="0"/>
              </a:rPr>
              <a:t>capacity is halved as we age</a:t>
            </a:r>
            <a:r>
              <a:rPr lang="en-US" sz="1600" kern="1100" dirty="0" smtClean="0">
                <a:latin typeface="Calibri" panose="020F0502020204030204" pitchFamily="34" charset="0"/>
                <a:ea typeface="Times New Roman" panose="02020603050405020304" pitchFamily="18" charset="0"/>
                <a:cs typeface="Times New Roman" panose="02020603050405020304" pitchFamily="18" charset="0"/>
              </a:rPr>
              <a:t>) and middle age women</a:t>
            </a:r>
            <a:endParaRPr lang="en-US" sz="1600" kern="1100" dirty="0">
              <a:latin typeface="Calibri" panose="020F0502020204030204" pitchFamily="34" charset="0"/>
              <a:ea typeface="Times New Roman" panose="02020603050405020304" pitchFamily="18" charset="0"/>
              <a:cs typeface="Times New Roman" panose="02020603050405020304" pitchFamily="18" charset="0"/>
            </a:endParaRPr>
          </a:p>
          <a:p>
            <a:pPr marL="342900" marR="45720" lvl="0" indent="-342900">
              <a:lnSpc>
                <a:spcPct val="115000"/>
              </a:lnSpc>
              <a:spcBef>
                <a:spcPts val="0"/>
              </a:spcBef>
              <a:spcAft>
                <a:spcPts val="0"/>
              </a:spcAft>
              <a:buFont typeface="Symbol" panose="05050102010706020507" pitchFamily="18" charset="2"/>
              <a:buChar char=""/>
            </a:pPr>
            <a:r>
              <a:rPr lang="en-US" sz="1600" kern="1100" dirty="0">
                <a:latin typeface="Calibri" panose="020F0502020204030204" pitchFamily="34" charset="0"/>
                <a:ea typeface="Times New Roman" panose="02020603050405020304" pitchFamily="18" charset="0"/>
                <a:cs typeface="Times New Roman" panose="02020603050405020304" pitchFamily="18" charset="0"/>
              </a:rPr>
              <a:t>Patients suffering the diuretic effect of blood pressure medicine </a:t>
            </a:r>
          </a:p>
          <a:p>
            <a:pPr marL="342900" marR="45720" lvl="0" indent="-342900">
              <a:lnSpc>
                <a:spcPct val="115000"/>
              </a:lnSpc>
              <a:spcBef>
                <a:spcPts val="0"/>
              </a:spcBef>
              <a:spcAft>
                <a:spcPts val="0"/>
              </a:spcAft>
              <a:buFont typeface="Symbol" panose="05050102010706020507" pitchFamily="18" charset="2"/>
              <a:buChar char=""/>
            </a:pPr>
            <a:r>
              <a:rPr lang="en-US" sz="1600" kern="1100" dirty="0">
                <a:latin typeface="Calibri" panose="020F0502020204030204" pitchFamily="34" charset="0"/>
                <a:ea typeface="Times New Roman" panose="02020603050405020304" pitchFamily="18" charset="0"/>
                <a:cs typeface="Times New Roman" panose="02020603050405020304" pitchFamily="18" charset="0"/>
              </a:rPr>
              <a:t>Men suffering an enlarged prostate and those </a:t>
            </a:r>
            <a:r>
              <a:rPr lang="en-US" sz="1600" kern="1100" dirty="0" err="1">
                <a:latin typeface="Calibri" panose="020F0502020204030204" pitchFamily="34" charset="0"/>
                <a:ea typeface="Times New Roman" panose="02020603050405020304" pitchFamily="18" charset="0"/>
                <a:cs typeface="Times New Roman" panose="02020603050405020304" pitchFamily="18" charset="0"/>
              </a:rPr>
              <a:t>suffereing</a:t>
            </a:r>
            <a:r>
              <a:rPr lang="en-US" sz="1600" kern="1100" dirty="0">
                <a:latin typeface="Calibri" panose="020F0502020204030204" pitchFamily="34" charset="0"/>
                <a:ea typeface="Times New Roman" panose="02020603050405020304" pitchFamily="18" charset="0"/>
                <a:cs typeface="Times New Roman" panose="02020603050405020304" pitchFamily="18" charset="0"/>
              </a:rPr>
              <a:t> with bladder </a:t>
            </a:r>
            <a:r>
              <a:rPr lang="en-US" sz="1600" kern="1100" dirty="0" smtClean="0">
                <a:latin typeface="Calibri" panose="020F0502020204030204" pitchFamily="34" charset="0"/>
                <a:ea typeface="Times New Roman" panose="02020603050405020304" pitchFamily="18" charset="0"/>
                <a:cs typeface="Times New Roman" panose="02020603050405020304" pitchFamily="18" charset="0"/>
              </a:rPr>
              <a:t>cancer</a:t>
            </a:r>
          </a:p>
          <a:p>
            <a:pPr marL="342900" marR="45720" lvl="0" indent="-342900">
              <a:lnSpc>
                <a:spcPct val="115000"/>
              </a:lnSpc>
              <a:spcBef>
                <a:spcPts val="0"/>
              </a:spcBef>
              <a:spcAft>
                <a:spcPts val="0"/>
              </a:spcAft>
              <a:buFont typeface="Symbol" panose="05050102010706020507" pitchFamily="18" charset="2"/>
              <a:buChar char=""/>
            </a:pPr>
            <a:r>
              <a:rPr lang="en-US" sz="1600" kern="1100" dirty="0" smtClean="0">
                <a:latin typeface="Calibri" panose="020F0502020204030204" pitchFamily="34" charset="0"/>
                <a:ea typeface="Times New Roman" panose="02020603050405020304" pitchFamily="18" charset="0"/>
                <a:cs typeface="Times New Roman" panose="02020603050405020304" pitchFamily="18" charset="0"/>
              </a:rPr>
              <a:t>Patients </a:t>
            </a:r>
            <a:r>
              <a:rPr lang="en-US" sz="1600" kern="1100" dirty="0">
                <a:latin typeface="Calibri" panose="020F0502020204030204" pitchFamily="34" charset="0"/>
                <a:ea typeface="Times New Roman" panose="02020603050405020304" pitchFamily="18" charset="0"/>
                <a:cs typeface="Times New Roman" panose="02020603050405020304" pitchFamily="18" charset="0"/>
              </a:rPr>
              <a:t>on medications that act as bowel or bladder irritants  </a:t>
            </a:r>
          </a:p>
          <a:p>
            <a:pPr marL="342900" marR="45720" indent="-342900">
              <a:lnSpc>
                <a:spcPct val="115000"/>
              </a:lnSpc>
              <a:spcBef>
                <a:spcPts val="0"/>
              </a:spcBef>
              <a:buFont typeface="Symbol" panose="05050102010706020507" pitchFamily="18" charset="2"/>
              <a:buChar char=""/>
            </a:pPr>
            <a:r>
              <a:rPr lang="en-US" sz="1600" kern="1100" dirty="0">
                <a:latin typeface="Calibri" panose="020F0502020204030204" pitchFamily="34" charset="0"/>
                <a:ea typeface="Times New Roman" panose="02020603050405020304" pitchFamily="18" charset="0"/>
                <a:cs typeface="Times New Roman" panose="02020603050405020304" pitchFamily="18" charset="0"/>
              </a:rPr>
              <a:t>Pregnant </a:t>
            </a:r>
            <a:r>
              <a:rPr lang="en-US" sz="1600" kern="1100" dirty="0" smtClean="0">
                <a:latin typeface="Calibri" panose="020F0502020204030204" pitchFamily="34" charset="0"/>
                <a:ea typeface="Times New Roman" panose="02020603050405020304" pitchFamily="18" charset="0"/>
                <a:cs typeface="Times New Roman" panose="02020603050405020304" pitchFamily="18" charset="0"/>
              </a:rPr>
              <a:t>women and women </a:t>
            </a:r>
            <a:r>
              <a:rPr lang="en-US" sz="1600" kern="1100" dirty="0">
                <a:latin typeface="Calibri" panose="020F0502020204030204" pitchFamily="34" charset="0"/>
                <a:ea typeface="Times New Roman" panose="02020603050405020304" pitchFamily="18" charset="0"/>
                <a:cs typeface="Times New Roman" panose="02020603050405020304" pitchFamily="18" charset="0"/>
              </a:rPr>
              <a:t>experiencing an irregular menses </a:t>
            </a:r>
          </a:p>
          <a:p>
            <a:pPr marL="342900" marR="45720" lvl="0" indent="-342900">
              <a:lnSpc>
                <a:spcPct val="115000"/>
              </a:lnSpc>
              <a:spcBef>
                <a:spcPts val="0"/>
              </a:spcBef>
              <a:spcAft>
                <a:spcPts val="0"/>
              </a:spcAft>
              <a:buFont typeface="Symbol" panose="05050102010706020507" pitchFamily="18" charset="2"/>
              <a:buChar char=""/>
            </a:pPr>
            <a:r>
              <a:rPr lang="en-US" sz="1600" kern="1100" dirty="0">
                <a:latin typeface="Calibri" panose="020F0502020204030204" pitchFamily="34" charset="0"/>
                <a:ea typeface="Times New Roman" panose="02020603050405020304" pitchFamily="18" charset="0"/>
                <a:cs typeface="Times New Roman" panose="02020603050405020304" pitchFamily="18" charset="0"/>
              </a:rPr>
              <a:t>Parents touring with young </a:t>
            </a:r>
            <a:r>
              <a:rPr lang="en-US" sz="1600" kern="1100" dirty="0" smtClean="0">
                <a:latin typeface="Calibri" panose="020F0502020204030204" pitchFamily="34" charset="0"/>
                <a:ea typeface="Times New Roman" panose="02020603050405020304" pitchFamily="18" charset="0"/>
                <a:cs typeface="Times New Roman" panose="02020603050405020304" pitchFamily="18" charset="0"/>
              </a:rPr>
              <a:t>children and people </a:t>
            </a:r>
            <a:r>
              <a:rPr lang="en-US" sz="1600" kern="1100" dirty="0">
                <a:latin typeface="Calibri" panose="020F0502020204030204" pitchFamily="34" charset="0"/>
                <a:ea typeface="Times New Roman" panose="02020603050405020304" pitchFamily="18" charset="0"/>
                <a:cs typeface="Times New Roman" panose="02020603050405020304" pitchFamily="18" charset="0"/>
              </a:rPr>
              <a:t>suffering certain congenital defects </a:t>
            </a:r>
          </a:p>
          <a:p>
            <a:pPr marL="342900" marR="45720" indent="-342900">
              <a:lnSpc>
                <a:spcPct val="115000"/>
              </a:lnSpc>
              <a:spcBef>
                <a:spcPts val="0"/>
              </a:spcBef>
              <a:buFont typeface="Symbol" panose="05050102010706020507" pitchFamily="18" charset="2"/>
              <a:buChar char=""/>
            </a:pPr>
            <a:r>
              <a:rPr lang="en-US" sz="1600" kern="1100" dirty="0">
                <a:latin typeface="Calibri" panose="020F0502020204030204" pitchFamily="34" charset="0"/>
                <a:ea typeface="Times New Roman" panose="02020603050405020304" pitchFamily="18" charset="0"/>
                <a:cs typeface="Times New Roman" panose="02020603050405020304" pitchFamily="18" charset="0"/>
              </a:rPr>
              <a:t>Those </a:t>
            </a:r>
            <a:r>
              <a:rPr lang="en-US" sz="1600" kern="1100" dirty="0" smtClean="0">
                <a:latin typeface="Calibri" panose="020F0502020204030204" pitchFamily="34" charset="0"/>
                <a:ea typeface="Times New Roman" panose="02020603050405020304" pitchFamily="18" charset="0"/>
                <a:cs typeface="Times New Roman" panose="02020603050405020304" pitchFamily="18" charset="0"/>
              </a:rPr>
              <a:t>Victims </a:t>
            </a:r>
            <a:r>
              <a:rPr lang="en-US" sz="1600" kern="1100" dirty="0">
                <a:latin typeface="Calibri" panose="020F0502020204030204" pitchFamily="34" charset="0"/>
                <a:ea typeface="Times New Roman" panose="02020603050405020304" pitchFamily="18" charset="0"/>
                <a:cs typeface="Times New Roman" panose="02020603050405020304" pitchFamily="18" charset="0"/>
              </a:rPr>
              <a:t>of abdominal or nerve </a:t>
            </a:r>
            <a:r>
              <a:rPr lang="en-US" sz="1600" kern="1100" dirty="0" smtClean="0">
                <a:latin typeface="Calibri" panose="020F0502020204030204" pitchFamily="34" charset="0"/>
                <a:ea typeface="Times New Roman" panose="02020603050405020304" pitchFamily="18" charset="0"/>
                <a:cs typeface="Times New Roman" panose="02020603050405020304" pitchFamily="18" charset="0"/>
              </a:rPr>
              <a:t>trauma and about </a:t>
            </a:r>
            <a:r>
              <a:rPr lang="en-US" sz="1600" kern="1100" dirty="0">
                <a:latin typeface="Calibri" panose="020F0502020204030204" pitchFamily="34" charset="0"/>
                <a:ea typeface="Times New Roman" panose="02020603050405020304" pitchFamily="18" charset="0"/>
                <a:cs typeface="Times New Roman" panose="02020603050405020304" pitchFamily="18" charset="0"/>
              </a:rPr>
              <a:t>10 to 40% of Stroke </a:t>
            </a:r>
            <a:r>
              <a:rPr lang="en-US" sz="1600" kern="1100" dirty="0" smtClean="0">
                <a:latin typeface="Calibri" panose="020F0502020204030204" pitchFamily="34" charset="0"/>
                <a:ea typeface="Times New Roman" panose="02020603050405020304" pitchFamily="18" charset="0"/>
                <a:cs typeface="Times New Roman" panose="02020603050405020304" pitchFamily="18" charset="0"/>
              </a:rPr>
              <a:t>victims</a:t>
            </a:r>
            <a:endParaRPr lang="en-US" sz="1600" kern="1100" dirty="0">
              <a:latin typeface="Calibri" panose="020F0502020204030204" pitchFamily="34" charset="0"/>
              <a:ea typeface="Times New Roman" panose="02020603050405020304" pitchFamily="18" charset="0"/>
              <a:cs typeface="Times New Roman" panose="02020603050405020304" pitchFamily="18" charset="0"/>
            </a:endParaRPr>
          </a:p>
          <a:p>
            <a:pPr marL="342900" marR="45720" lvl="0" indent="-342900">
              <a:lnSpc>
                <a:spcPct val="115000"/>
              </a:lnSpc>
              <a:spcBef>
                <a:spcPts val="0"/>
              </a:spcBef>
              <a:spcAft>
                <a:spcPts val="600"/>
              </a:spcAft>
              <a:buFont typeface="Symbol" panose="05050102010706020507" pitchFamily="18" charset="2"/>
              <a:buChar char=""/>
            </a:pPr>
            <a:r>
              <a:rPr lang="en-US" sz="1600" kern="1100" dirty="0" smtClean="0">
                <a:latin typeface="Calibri" panose="020F0502020204030204" pitchFamily="34" charset="0"/>
                <a:ea typeface="Times New Roman" panose="02020603050405020304" pitchFamily="18" charset="0"/>
                <a:cs typeface="Times New Roman" panose="02020603050405020304" pitchFamily="18" charset="0"/>
              </a:rPr>
              <a:t>Ostomy </a:t>
            </a:r>
            <a:r>
              <a:rPr lang="en-US" sz="1600" kern="1100" dirty="0">
                <a:latin typeface="Calibri" panose="020F0502020204030204" pitchFamily="34" charset="0"/>
                <a:ea typeface="Times New Roman" panose="02020603050405020304" pitchFamily="18" charset="0"/>
                <a:cs typeface="Times New Roman" panose="02020603050405020304" pitchFamily="18" charset="0"/>
              </a:rPr>
              <a:t>pouches require prompt attention when at </a:t>
            </a:r>
            <a:r>
              <a:rPr lang="en-US" sz="1600" kern="1100" dirty="0" smtClean="0">
                <a:latin typeface="Calibri" panose="020F0502020204030204" pitchFamily="34" charset="0"/>
                <a:ea typeface="Times New Roman" panose="02020603050405020304" pitchFamily="18" charset="0"/>
                <a:cs typeface="Times New Roman" panose="02020603050405020304" pitchFamily="18" charset="0"/>
              </a:rPr>
              <a:t>capacity</a:t>
            </a:r>
            <a:endParaRPr lang="en-US" sz="1600" kern="1100" dirty="0">
              <a:latin typeface="Calibri" panose="020F0502020204030204" pitchFamily="34" charset="0"/>
              <a:ea typeface="Times New Roman" panose="02020603050405020304" pitchFamily="18" charset="0"/>
              <a:cs typeface="Times New Roman" panose="02020603050405020304" pitchFamily="18" charset="0"/>
            </a:endParaRPr>
          </a:p>
          <a:p>
            <a:pPr marL="0" marR="45720" indent="0">
              <a:spcBef>
                <a:spcPts val="0"/>
              </a:spcBef>
              <a:spcAft>
                <a:spcPts val="600"/>
              </a:spcAft>
              <a:buNone/>
            </a:pPr>
            <a:r>
              <a:rPr lang="en-US" sz="1600" kern="1100" dirty="0">
                <a:latin typeface="Calibri" panose="020F0502020204030204" pitchFamily="34" charset="0"/>
                <a:ea typeface="Times New Roman" panose="02020603050405020304" pitchFamily="18" charset="0"/>
                <a:cs typeface="Times New Roman" panose="02020603050405020304" pitchFamily="18" charset="0"/>
              </a:rPr>
              <a:t>For those using a wheel chair, problems compound. They disproportionately suffer these conditions, while facing a greater challenge finding accessible </a:t>
            </a:r>
            <a:r>
              <a:rPr lang="en-US" sz="1600" kern="1100" dirty="0" smtClean="0">
                <a:latin typeface="Calibri" panose="020F0502020204030204" pitchFamily="34" charset="0"/>
                <a:ea typeface="Times New Roman" panose="02020603050405020304" pitchFamily="18" charset="0"/>
                <a:cs typeface="Times New Roman" panose="02020603050405020304" pitchFamily="18" charset="0"/>
              </a:rPr>
              <a:t>facilities. Increasing </a:t>
            </a:r>
            <a:r>
              <a:rPr lang="en-US" sz="1600" kern="1100" dirty="0">
                <a:latin typeface="Calibri" panose="020F0502020204030204" pitchFamily="34" charset="0"/>
                <a:ea typeface="Times New Roman" panose="02020603050405020304" pitchFamily="18" charset="0"/>
                <a:cs typeface="Times New Roman" panose="02020603050405020304" pitchFamily="18" charset="0"/>
              </a:rPr>
              <a:t>the availability and distribution of public restrooms benefits everyone</a:t>
            </a:r>
            <a:r>
              <a:rPr lang="en-US" sz="1600" kern="1100" dirty="0" smtClean="0">
                <a:latin typeface="Calibri" panose="020F0502020204030204" pitchFamily="34" charset="0"/>
                <a:ea typeface="Times New Roman" panose="02020603050405020304" pitchFamily="18" charset="0"/>
                <a:cs typeface="Times New Roman" panose="02020603050405020304" pitchFamily="18" charset="0"/>
              </a:rPr>
              <a:t>.</a:t>
            </a:r>
            <a:endParaRPr lang="en-US" sz="1600" kern="1100" dirty="0">
              <a:latin typeface="Calibri" panose="020F050202020403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44126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smtClean="0"/>
              <a:t>Studies and Research</a:t>
            </a:r>
            <a:endParaRPr lang="en-US" dirty="0"/>
          </a:p>
        </p:txBody>
      </p:sp>
      <p:sp>
        <p:nvSpPr>
          <p:cNvPr id="14" name="Content Placeholder 13"/>
          <p:cNvSpPr>
            <a:spLocks noGrp="1"/>
          </p:cNvSpPr>
          <p:nvPr>
            <p:ph idx="1"/>
          </p:nvPr>
        </p:nvSpPr>
        <p:spPr>
          <a:xfrm>
            <a:off x="1065212" y="1676400"/>
            <a:ext cx="8686801" cy="4876800"/>
          </a:xfrm>
        </p:spPr>
        <p:txBody>
          <a:bodyPr>
            <a:noAutofit/>
          </a:bodyPr>
          <a:lstStyle/>
          <a:p>
            <a:pPr marL="0" marR="45720" indent="0">
              <a:spcBef>
                <a:spcPts val="0"/>
              </a:spcBef>
              <a:spcAft>
                <a:spcPts val="600"/>
              </a:spcAft>
              <a:buNone/>
            </a:pPr>
            <a:r>
              <a:rPr lang="en-US" sz="1600" i="1" dirty="0"/>
              <a:t>National Association For Continence’s</a:t>
            </a:r>
            <a:r>
              <a:rPr lang="en-US" sz="1600" dirty="0"/>
              <a:t> Urinary Incontinence Survey found that Overall, 26% of women ages 18 and older reported experiencing an involuntary loss of urine when coughing, sneezing, laughing or doing physical activity during the last 30 days</a:t>
            </a:r>
            <a:r>
              <a:rPr lang="en-US" sz="1600" dirty="0" smtClean="0"/>
              <a:t>.</a:t>
            </a:r>
          </a:p>
          <a:p>
            <a:pPr marL="0" marR="45720" indent="0">
              <a:spcBef>
                <a:spcPts val="0"/>
              </a:spcBef>
              <a:spcAft>
                <a:spcPts val="600"/>
              </a:spcAft>
              <a:buNone/>
            </a:pPr>
            <a:endParaRPr lang="en-US" sz="1600" dirty="0" smtClean="0"/>
          </a:p>
          <a:p>
            <a:pPr marL="0" marR="45720" indent="0" algn="just">
              <a:spcBef>
                <a:spcPts val="0"/>
              </a:spcBef>
              <a:spcAft>
                <a:spcPts val="600"/>
              </a:spcAft>
              <a:buNone/>
            </a:pPr>
            <a:r>
              <a:rPr lang="en-US" sz="1600" dirty="0" smtClean="0"/>
              <a:t>The </a:t>
            </a:r>
            <a:r>
              <a:rPr lang="en-US" sz="1600" i="1" dirty="0"/>
              <a:t>U.S. Department of Health and Human </a:t>
            </a:r>
            <a:r>
              <a:rPr lang="en-US" sz="1600" i="1" dirty="0" smtClean="0"/>
              <a:t>Services</a:t>
            </a:r>
            <a:r>
              <a:rPr lang="en-US" sz="1600" dirty="0" smtClean="0"/>
              <a:t> </a:t>
            </a:r>
            <a:r>
              <a:rPr lang="en-US" sz="1600" dirty="0"/>
              <a:t>Deputy Assistant Secretary for </a:t>
            </a:r>
            <a:endParaRPr lang="en-US" sz="1600" dirty="0" smtClean="0"/>
          </a:p>
          <a:p>
            <a:pPr marL="0" marR="45720" indent="0" algn="just">
              <a:spcBef>
                <a:spcPts val="0"/>
              </a:spcBef>
              <a:spcAft>
                <a:spcPts val="600"/>
              </a:spcAft>
              <a:buNone/>
            </a:pPr>
            <a:r>
              <a:rPr lang="en-US" sz="1600" dirty="0" smtClean="0"/>
              <a:t>Women's </a:t>
            </a:r>
            <a:r>
              <a:rPr lang="en-US" sz="1600" dirty="0"/>
              <a:t>Health, Dr. Wanda Jones has noted </a:t>
            </a:r>
          </a:p>
          <a:p>
            <a:pPr marL="0" marR="45720" indent="0" algn="just">
              <a:spcBef>
                <a:spcPts val="0"/>
              </a:spcBef>
              <a:spcAft>
                <a:spcPts val="600"/>
              </a:spcAft>
              <a:buNone/>
            </a:pPr>
            <a:r>
              <a:rPr lang="en-US" sz="1600" dirty="0" smtClean="0"/>
              <a:t>research </a:t>
            </a:r>
            <a:r>
              <a:rPr lang="en-US" sz="1600" dirty="0"/>
              <a:t>showing that obesity is an </a:t>
            </a:r>
            <a:r>
              <a:rPr lang="en-US" sz="1600" dirty="0" smtClean="0"/>
              <a:t>important </a:t>
            </a:r>
          </a:p>
          <a:p>
            <a:pPr marL="0" marR="45720" indent="0" algn="just">
              <a:spcBef>
                <a:spcPts val="0"/>
              </a:spcBef>
              <a:spcAft>
                <a:spcPts val="600"/>
              </a:spcAft>
              <a:buNone/>
            </a:pPr>
            <a:r>
              <a:rPr lang="en-US" sz="1600" dirty="0" smtClean="0"/>
              <a:t>risk </a:t>
            </a:r>
            <a:r>
              <a:rPr lang="en-US" sz="1600" dirty="0"/>
              <a:t>factor for incontinence among women.  </a:t>
            </a:r>
            <a:endParaRPr lang="en-US" sz="1600" dirty="0" smtClean="0"/>
          </a:p>
          <a:p>
            <a:pPr marL="0" marR="45720" indent="0" algn="just">
              <a:spcBef>
                <a:spcPts val="0"/>
              </a:spcBef>
              <a:spcAft>
                <a:spcPts val="600"/>
              </a:spcAft>
              <a:buNone/>
            </a:pPr>
            <a:r>
              <a:rPr lang="en-US" sz="1600" dirty="0" smtClean="0"/>
              <a:t>The </a:t>
            </a:r>
            <a:r>
              <a:rPr lang="en-US" sz="1600" dirty="0"/>
              <a:t>limited research available indicates </a:t>
            </a:r>
            <a:r>
              <a:rPr lang="en-US" sz="1600" dirty="0" smtClean="0"/>
              <a:t>that </a:t>
            </a:r>
          </a:p>
          <a:p>
            <a:pPr marL="0" marR="45720" indent="0" algn="just">
              <a:spcBef>
                <a:spcPts val="0"/>
              </a:spcBef>
              <a:spcAft>
                <a:spcPts val="600"/>
              </a:spcAft>
              <a:buNone/>
            </a:pPr>
            <a:r>
              <a:rPr lang="en-US" sz="1600" dirty="0" smtClean="0"/>
              <a:t>Women afraid </a:t>
            </a:r>
            <a:r>
              <a:rPr lang="en-US" sz="1600" dirty="0"/>
              <a:t>of bladder leakage are less </a:t>
            </a:r>
            <a:endParaRPr lang="en-US" sz="1600" dirty="0" smtClean="0"/>
          </a:p>
          <a:p>
            <a:pPr marL="0" marR="45720" indent="0" algn="just">
              <a:spcBef>
                <a:spcPts val="0"/>
              </a:spcBef>
              <a:spcAft>
                <a:spcPts val="600"/>
              </a:spcAft>
              <a:buNone/>
            </a:pPr>
            <a:r>
              <a:rPr lang="en-US" sz="1600" dirty="0" smtClean="0"/>
              <a:t>likely </a:t>
            </a:r>
            <a:r>
              <a:rPr lang="en-US" sz="1600" dirty="0"/>
              <a:t>to report engaging in physical </a:t>
            </a:r>
            <a:r>
              <a:rPr lang="en-US" sz="1600" dirty="0" smtClean="0"/>
              <a:t>activities</a:t>
            </a:r>
          </a:p>
          <a:p>
            <a:pPr marL="0" marR="45720" indent="0" algn="just">
              <a:spcBef>
                <a:spcPts val="0"/>
              </a:spcBef>
              <a:spcAft>
                <a:spcPts val="600"/>
              </a:spcAft>
              <a:buNone/>
            </a:pPr>
            <a:r>
              <a:rPr lang="en-US" sz="1600" dirty="0" smtClean="0"/>
              <a:t>that </a:t>
            </a:r>
            <a:r>
              <a:rPr lang="en-US" sz="1600" dirty="0"/>
              <a:t>put them out of range of toilet </a:t>
            </a:r>
            <a:r>
              <a:rPr lang="en-US" sz="1600" dirty="0" smtClean="0"/>
              <a:t>facilities.</a:t>
            </a:r>
          </a:p>
          <a:p>
            <a:pPr marL="0" marR="45720" indent="0" algn="just">
              <a:spcBef>
                <a:spcPts val="0"/>
              </a:spcBef>
              <a:spcAft>
                <a:spcPts val="600"/>
              </a:spcAft>
              <a:buNone/>
            </a:pPr>
            <a:endParaRPr lang="en-US" sz="1600" dirty="0" smtClean="0"/>
          </a:p>
          <a:p>
            <a:pPr marL="0" marR="45720" indent="0" algn="just">
              <a:spcBef>
                <a:spcPts val="0"/>
              </a:spcBef>
              <a:spcAft>
                <a:spcPts val="600"/>
              </a:spcAft>
              <a:buNone/>
            </a:pPr>
            <a:r>
              <a:rPr lang="en-US" sz="1600" dirty="0" smtClean="0"/>
              <a:t>“When </a:t>
            </a:r>
            <a:r>
              <a:rPr lang="en-US" sz="1600" dirty="0"/>
              <a:t>school children are not allowed sufficient restroom breaks, it impacts their physical health and reduces their classroom concentration. Many school teachers view toilet use as a privilege rather than a human </a:t>
            </a:r>
            <a:r>
              <a:rPr lang="en-US" sz="1600" dirty="0" smtClean="0"/>
              <a:t>need”</a:t>
            </a:r>
            <a:r>
              <a:rPr lang="en-US" sz="1600" dirty="0"/>
              <a:t> </a:t>
            </a:r>
            <a:r>
              <a:rPr lang="en-US" sz="1600" dirty="0" smtClean="0"/>
              <a:t>- L.A</a:t>
            </a:r>
            <a:r>
              <a:rPr lang="en-US" sz="1600" dirty="0"/>
              <a:t>. Couture, </a:t>
            </a:r>
            <a:r>
              <a:rPr lang="en-US" sz="1600" dirty="0" err="1"/>
              <a:t>M.Ed</a:t>
            </a:r>
            <a:r>
              <a:rPr lang="en-US" sz="1600" dirty="0"/>
              <a:t>,  </a:t>
            </a:r>
            <a:r>
              <a:rPr lang="en-US" sz="1600" dirty="0" smtClean="0"/>
              <a:t>Author of </a:t>
            </a:r>
            <a:r>
              <a:rPr lang="en-US" sz="1600" i="1" dirty="0" smtClean="0"/>
              <a:t>Forced </a:t>
            </a:r>
            <a:r>
              <a:rPr lang="en-US" sz="1600" i="1" dirty="0"/>
              <a:t>Retention of Bodily Waste: The Most Overlooked Form of Child </a:t>
            </a:r>
            <a:r>
              <a:rPr lang="en-US" sz="1600" i="1" dirty="0" smtClean="0"/>
              <a:t>Maltreatment</a:t>
            </a:r>
            <a:r>
              <a:rPr lang="en-US" sz="1600" i="1" dirty="0"/>
              <a:t>.</a:t>
            </a:r>
          </a:p>
        </p:txBody>
      </p:sp>
      <p:graphicFrame>
        <p:nvGraphicFramePr>
          <p:cNvPr id="9" name="Content Placeholder 13" descr="Clustered Column – Line Combination chart" title="Chart"/>
          <p:cNvGraphicFramePr>
            <a:graphicFrameLocks/>
          </p:cNvGraphicFramePr>
          <p:nvPr>
            <p:extLst>
              <p:ext uri="{D42A27DB-BD31-4B8C-83A1-F6EECF244321}">
                <p14:modId xmlns:p14="http://schemas.microsoft.com/office/powerpoint/2010/main" val="3630270075"/>
              </p:ext>
            </p:extLst>
          </p:nvPr>
        </p:nvGraphicFramePr>
        <p:xfrm>
          <a:off x="5637212" y="3124200"/>
          <a:ext cx="4648199" cy="22098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040571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smtClean="0"/>
              <a:t>Studies and Research..</a:t>
            </a:r>
            <a:endParaRPr lang="en-US" dirty="0"/>
          </a:p>
        </p:txBody>
      </p:sp>
      <p:sp>
        <p:nvSpPr>
          <p:cNvPr id="14" name="Content Placeholder 13"/>
          <p:cNvSpPr>
            <a:spLocks noGrp="1"/>
          </p:cNvSpPr>
          <p:nvPr>
            <p:ph idx="1"/>
          </p:nvPr>
        </p:nvSpPr>
        <p:spPr>
          <a:xfrm>
            <a:off x="1065212" y="1676400"/>
            <a:ext cx="8686801" cy="4876800"/>
          </a:xfrm>
        </p:spPr>
        <p:txBody>
          <a:bodyPr>
            <a:noAutofit/>
          </a:bodyPr>
          <a:lstStyle/>
          <a:p>
            <a:pPr marL="0" marR="45720" indent="0">
              <a:spcBef>
                <a:spcPts val="0"/>
              </a:spcBef>
              <a:spcAft>
                <a:spcPts val="600"/>
              </a:spcAft>
              <a:buNone/>
            </a:pPr>
            <a:r>
              <a:rPr lang="en-US" sz="1800" dirty="0"/>
              <a:t>Medical studies show the importance of regular urination, with women generally needing to void more frequently than men. Adverse health effects that may result from voluntary urinary retention include increased frequency of urinary tract infections (UTIs), which can lead to more serious infections and, in rare situations, renal damage. </a:t>
            </a:r>
            <a:r>
              <a:rPr lang="en-US" sz="1800" dirty="0" smtClean="0"/>
              <a:t>Medical </a:t>
            </a:r>
            <a:r>
              <a:rPr lang="en-US" sz="1800" dirty="0"/>
              <a:t>evidence also shows that health problems, including constipation, abdominal pain, </a:t>
            </a:r>
            <a:r>
              <a:rPr lang="en-US" sz="1800" dirty="0" err="1"/>
              <a:t>diverticuli</a:t>
            </a:r>
            <a:r>
              <a:rPr lang="en-US" sz="1800" dirty="0"/>
              <a:t>, and hemorrhoids, can result if individuals delay </a:t>
            </a:r>
            <a:r>
              <a:rPr lang="en-US" sz="1800" dirty="0" smtClean="0"/>
              <a:t>defecation.</a:t>
            </a:r>
          </a:p>
          <a:p>
            <a:pPr marL="0" marR="45720" indent="0">
              <a:spcBef>
                <a:spcPts val="0"/>
              </a:spcBef>
              <a:spcAft>
                <a:spcPts val="600"/>
              </a:spcAft>
              <a:buNone/>
            </a:pPr>
            <a:r>
              <a:rPr lang="en-US" sz="1800" i="1" dirty="0" smtClean="0"/>
              <a:t>National </a:t>
            </a:r>
            <a:r>
              <a:rPr lang="en-US" sz="1800" i="1" dirty="0"/>
              <a:t>Institutes of Health (NIH) Publication No. 95-2754, July 1995  </a:t>
            </a:r>
            <a:r>
              <a:rPr lang="en-US" sz="1800" i="1" dirty="0">
                <a:hlinkClick r:id="rId2"/>
              </a:rPr>
              <a:t>29 CFR 1910.141(c)(1)(</a:t>
            </a:r>
            <a:r>
              <a:rPr lang="en-US" sz="1800" i="1" dirty="0" err="1">
                <a:hlinkClick r:id="rId2"/>
              </a:rPr>
              <a:t>i</a:t>
            </a:r>
            <a:r>
              <a:rPr lang="en-US" sz="1800" i="1" dirty="0" smtClean="0">
                <a:hlinkClick r:id="rId2"/>
              </a:rPr>
              <a:t>)</a:t>
            </a:r>
            <a:endParaRPr lang="en-US" sz="1800" i="1" dirty="0" smtClean="0"/>
          </a:p>
          <a:p>
            <a:pPr marL="0" marR="45720" indent="0">
              <a:spcBef>
                <a:spcPts val="0"/>
              </a:spcBef>
              <a:spcAft>
                <a:spcPts val="600"/>
              </a:spcAft>
              <a:buNone/>
            </a:pPr>
            <a:endParaRPr lang="en-US" sz="1800" i="1" dirty="0" smtClean="0"/>
          </a:p>
          <a:p>
            <a:pPr marL="0" marR="45720" indent="0">
              <a:spcBef>
                <a:spcPts val="0"/>
              </a:spcBef>
              <a:spcAft>
                <a:spcPts val="600"/>
              </a:spcAft>
              <a:buNone/>
            </a:pPr>
            <a:r>
              <a:rPr lang="en-US" sz="1800" dirty="0"/>
              <a:t>The </a:t>
            </a:r>
            <a:r>
              <a:rPr lang="en-US" sz="1800" i="1" dirty="0"/>
              <a:t>U.S. Occupational Safety &amp; Health Administration</a:t>
            </a:r>
            <a:r>
              <a:rPr lang="en-US" sz="1800" dirty="0"/>
              <a:t> provides the necessary regulations to ensure that people in the work place will not suffer the adverse health effects that can result if toilets are not </a:t>
            </a:r>
            <a:r>
              <a:rPr lang="en-US" sz="1800" dirty="0" smtClean="0"/>
              <a:t>available when </a:t>
            </a:r>
            <a:r>
              <a:rPr lang="en-US" sz="1800" dirty="0"/>
              <a:t>needed.  The agency mandated to protect the public's health outside of the work place,  the Department of Health and Human Services, provides no similar regulation or even guidance. </a:t>
            </a:r>
          </a:p>
          <a:p>
            <a:pPr marL="0" marR="45720" indent="0">
              <a:spcBef>
                <a:spcPts val="0"/>
              </a:spcBef>
              <a:spcAft>
                <a:spcPts val="600"/>
              </a:spcAft>
              <a:buNone/>
            </a:pPr>
            <a:endParaRPr lang="en-US" sz="1600" dirty="0" smtClean="0"/>
          </a:p>
        </p:txBody>
      </p:sp>
    </p:spTree>
    <p:extLst>
      <p:ext uri="{BB962C8B-B14F-4D97-AF65-F5344CB8AC3E}">
        <p14:creationId xmlns:p14="http://schemas.microsoft.com/office/powerpoint/2010/main" val="31056828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Mapping Insights</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44827" y="2667000"/>
            <a:ext cx="4713820" cy="3048000"/>
          </a:xfr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94412" y="2667000"/>
            <a:ext cx="4484077" cy="3048000"/>
          </a:xfrm>
          <a:prstGeom prst="rect">
            <a:avLst/>
          </a:prstGeom>
        </p:spPr>
      </p:pic>
      <p:sp>
        <p:nvSpPr>
          <p:cNvPr id="6" name="Content Placeholder 13"/>
          <p:cNvSpPr txBox="1">
            <a:spLocks/>
          </p:cNvSpPr>
          <p:nvPr/>
        </p:nvSpPr>
        <p:spPr>
          <a:xfrm>
            <a:off x="1065212" y="1600200"/>
            <a:ext cx="9144000" cy="1066800"/>
          </a:xfrm>
          <a:prstGeom prst="rect">
            <a:avLst/>
          </a:prstGeom>
        </p:spPr>
        <p:txBody>
          <a:bodyPr vert="horz" lIns="91440" tIns="45720" rIns="91440" bIns="45720" rtlCol="0">
            <a:noAutofit/>
          </a:bodyPr>
          <a:lstStyle>
            <a:lvl1pPr marL="274320" indent="-228600" algn="l" defTabSz="914400" rtl="0" eaLnBrk="1" latinLnBrk="0" hangingPunct="1">
              <a:lnSpc>
                <a:spcPct val="90000"/>
              </a:lnSpc>
              <a:spcBef>
                <a:spcPts val="1800"/>
              </a:spcBef>
              <a:buClr>
                <a:schemeClr val="tx1">
                  <a:lumMod val="65000"/>
                  <a:lumOff val="35000"/>
                </a:schemeClr>
              </a:buClr>
              <a:buSzPct val="80000"/>
              <a:buFont typeface="Arial" pitchFamily="34" charset="0"/>
              <a:buChar char="•"/>
              <a:defRPr sz="2000" kern="1200">
                <a:solidFill>
                  <a:schemeClr val="tx1">
                    <a:lumMod val="65000"/>
                    <a:lumOff val="35000"/>
                  </a:schemeClr>
                </a:solidFill>
                <a:latin typeface="+mn-lt"/>
                <a:ea typeface="+mn-ea"/>
                <a:cs typeface="+mn-cs"/>
              </a:defRPr>
            </a:lvl1pPr>
            <a:lvl2pPr marL="594360" indent="-228600" algn="l" defTabSz="914400" rtl="0" eaLnBrk="1" latinLnBrk="0" hangingPunct="1">
              <a:lnSpc>
                <a:spcPct val="90000"/>
              </a:lnSpc>
              <a:spcBef>
                <a:spcPts val="1000"/>
              </a:spcBef>
              <a:buClr>
                <a:schemeClr val="tx1">
                  <a:lumMod val="65000"/>
                  <a:lumOff val="35000"/>
                </a:schemeClr>
              </a:buClr>
              <a:buSzPct val="80000"/>
              <a:buFont typeface="Arial" pitchFamily="34" charset="0"/>
              <a:buChar char="•"/>
              <a:defRPr sz="1800" kern="1200">
                <a:solidFill>
                  <a:schemeClr val="tx1">
                    <a:lumMod val="65000"/>
                    <a:lumOff val="35000"/>
                  </a:schemeClr>
                </a:solidFill>
                <a:latin typeface="+mn-lt"/>
                <a:ea typeface="+mn-ea"/>
                <a:cs typeface="+mn-cs"/>
              </a:defRPr>
            </a:lvl2pPr>
            <a:lvl3pPr marL="777240" indent="-182880" algn="l" defTabSz="914400" rtl="0" eaLnBrk="1" latinLnBrk="0" hangingPunct="1">
              <a:lnSpc>
                <a:spcPct val="90000"/>
              </a:lnSpc>
              <a:spcBef>
                <a:spcPts val="600"/>
              </a:spcBef>
              <a:buClr>
                <a:schemeClr val="tx1">
                  <a:lumMod val="65000"/>
                  <a:lumOff val="35000"/>
                </a:schemeClr>
              </a:buClr>
              <a:buSzPct val="80000"/>
              <a:buFont typeface="Arial" pitchFamily="34" charset="0"/>
              <a:buChar char="•"/>
              <a:defRPr sz="1600" kern="1200">
                <a:solidFill>
                  <a:schemeClr val="tx1">
                    <a:lumMod val="65000"/>
                    <a:lumOff val="35000"/>
                  </a:schemeClr>
                </a:solidFill>
                <a:latin typeface="+mn-lt"/>
                <a:ea typeface="+mn-ea"/>
                <a:cs typeface="+mn-cs"/>
              </a:defRPr>
            </a:lvl3pPr>
            <a:lvl4pPr marL="960120" indent="-182880" algn="l" defTabSz="914400" rtl="0" eaLnBrk="1" latinLnBrk="0" hangingPunct="1">
              <a:lnSpc>
                <a:spcPct val="90000"/>
              </a:lnSpc>
              <a:spcBef>
                <a:spcPts val="600"/>
              </a:spcBef>
              <a:buClr>
                <a:schemeClr val="tx1">
                  <a:lumMod val="65000"/>
                  <a:lumOff val="35000"/>
                </a:schemeClr>
              </a:buClr>
              <a:buSzPct val="80000"/>
              <a:buFont typeface="Arial" pitchFamily="34" charset="0"/>
              <a:buChar char="•"/>
              <a:defRPr sz="1400" kern="1200">
                <a:solidFill>
                  <a:schemeClr val="tx1">
                    <a:lumMod val="65000"/>
                    <a:lumOff val="35000"/>
                  </a:schemeClr>
                </a:solidFill>
                <a:latin typeface="+mn-lt"/>
                <a:ea typeface="+mn-ea"/>
                <a:cs typeface="+mn-cs"/>
              </a:defRPr>
            </a:lvl4pPr>
            <a:lvl5pPr marL="1097280" indent="-137160" algn="l" defTabSz="914400" rtl="0" eaLnBrk="1" latinLnBrk="0" hangingPunct="1">
              <a:lnSpc>
                <a:spcPct val="90000"/>
              </a:lnSpc>
              <a:spcBef>
                <a:spcPts val="600"/>
              </a:spcBef>
              <a:buClr>
                <a:schemeClr val="tx1">
                  <a:lumMod val="65000"/>
                  <a:lumOff val="35000"/>
                </a:schemeClr>
              </a:buClr>
              <a:buSzPct val="80000"/>
              <a:buFont typeface="Arial" pitchFamily="34" charset="0"/>
              <a:buChar char="•"/>
              <a:defRPr sz="1400" kern="1200">
                <a:solidFill>
                  <a:schemeClr val="tx1">
                    <a:lumMod val="65000"/>
                    <a:lumOff val="35000"/>
                  </a:schemeClr>
                </a:solidFill>
                <a:latin typeface="+mn-lt"/>
                <a:ea typeface="+mn-ea"/>
                <a:cs typeface="+mn-cs"/>
              </a:defRPr>
            </a:lvl5pPr>
            <a:lvl6pPr marL="1234440" indent="-137160" algn="l" defTabSz="914400" rtl="0" eaLnBrk="1" latinLnBrk="0" hangingPunct="1">
              <a:spcBef>
                <a:spcPts val="600"/>
              </a:spcBef>
              <a:buSzPct val="80000"/>
              <a:buFont typeface="Arial" pitchFamily="34" charset="0"/>
              <a:buChar char="•"/>
              <a:defRPr sz="1400" kern="1200">
                <a:solidFill>
                  <a:schemeClr val="tx1">
                    <a:lumMod val="65000"/>
                    <a:lumOff val="35000"/>
                  </a:schemeClr>
                </a:solidFill>
                <a:latin typeface="+mn-lt"/>
                <a:ea typeface="+mn-ea"/>
                <a:cs typeface="+mn-cs"/>
              </a:defRPr>
            </a:lvl6pPr>
            <a:lvl7pPr marL="1371600" indent="-137160" algn="l" defTabSz="914400" rtl="0" eaLnBrk="1" latinLnBrk="0" hangingPunct="1">
              <a:spcBef>
                <a:spcPts val="600"/>
              </a:spcBef>
              <a:buSzPct val="80000"/>
              <a:buFont typeface="Arial" pitchFamily="34" charset="0"/>
              <a:buChar char="•"/>
              <a:defRPr sz="1400" kern="1200">
                <a:solidFill>
                  <a:schemeClr val="tx1">
                    <a:lumMod val="65000"/>
                    <a:lumOff val="35000"/>
                  </a:schemeClr>
                </a:solidFill>
                <a:latin typeface="+mn-lt"/>
                <a:ea typeface="+mn-ea"/>
                <a:cs typeface="+mn-cs"/>
              </a:defRPr>
            </a:lvl7pPr>
            <a:lvl8pPr marL="1508760" indent="-137160" algn="l" defTabSz="914400" rtl="0" eaLnBrk="1" latinLnBrk="0" hangingPunct="1">
              <a:spcBef>
                <a:spcPts val="600"/>
              </a:spcBef>
              <a:buSzPct val="80000"/>
              <a:buFont typeface="Arial" pitchFamily="34" charset="0"/>
              <a:buChar char="•"/>
              <a:defRPr sz="1400" kern="1200">
                <a:solidFill>
                  <a:schemeClr val="tx1">
                    <a:lumMod val="65000"/>
                    <a:lumOff val="35000"/>
                  </a:schemeClr>
                </a:solidFill>
                <a:latin typeface="+mn-lt"/>
                <a:ea typeface="+mn-ea"/>
                <a:cs typeface="+mn-cs"/>
              </a:defRPr>
            </a:lvl8pPr>
            <a:lvl9pPr marL="1645920" indent="-137160" algn="l" defTabSz="914400" rtl="0" eaLnBrk="1" latinLnBrk="0" hangingPunct="1">
              <a:spcBef>
                <a:spcPts val="600"/>
              </a:spcBef>
              <a:buSzPct val="80000"/>
              <a:buFont typeface="Arial" pitchFamily="34" charset="0"/>
              <a:buChar char="•"/>
              <a:defRPr sz="1400" kern="1200">
                <a:solidFill>
                  <a:schemeClr val="tx1">
                    <a:lumMod val="65000"/>
                    <a:lumOff val="35000"/>
                  </a:schemeClr>
                </a:solidFill>
                <a:latin typeface="+mn-lt"/>
                <a:ea typeface="+mn-ea"/>
                <a:cs typeface="+mn-cs"/>
              </a:defRPr>
            </a:lvl9pPr>
          </a:lstStyle>
          <a:p>
            <a:pPr marL="0" marR="45720" indent="0">
              <a:spcBef>
                <a:spcPts val="0"/>
              </a:spcBef>
              <a:spcAft>
                <a:spcPts val="600"/>
              </a:spcAft>
              <a:buFont typeface="Arial" pitchFamily="34" charset="0"/>
              <a:buNone/>
            </a:pPr>
            <a:r>
              <a:rPr lang="en-US" sz="1800" dirty="0" smtClean="0"/>
              <a:t>Restroom Availability vs. Population Density in Boston</a:t>
            </a:r>
          </a:p>
          <a:p>
            <a:pPr marL="285750" marR="45720" indent="-285750">
              <a:spcBef>
                <a:spcPts val="0"/>
              </a:spcBef>
              <a:spcAft>
                <a:spcPts val="600"/>
              </a:spcAft>
            </a:pPr>
            <a:r>
              <a:rPr lang="en-US" sz="1600" dirty="0" smtClean="0"/>
              <a:t>Many densely populated areas do not have enough restrooms</a:t>
            </a:r>
          </a:p>
          <a:p>
            <a:pPr marL="285750" marR="45720" indent="-285750">
              <a:spcBef>
                <a:spcPts val="0"/>
              </a:spcBef>
              <a:spcAft>
                <a:spcPts val="600"/>
              </a:spcAft>
            </a:pPr>
            <a:r>
              <a:rPr lang="en-US" sz="1600" dirty="0" smtClean="0"/>
              <a:t>Most public restrooms are confined on popular tourist circuits only, not useful for regular citizens </a:t>
            </a:r>
            <a:endParaRPr lang="en-US" sz="1600" dirty="0" smtClean="0"/>
          </a:p>
        </p:txBody>
      </p:sp>
    </p:spTree>
    <p:extLst>
      <p:ext uri="{BB962C8B-B14F-4D97-AF65-F5344CB8AC3E}">
        <p14:creationId xmlns:p14="http://schemas.microsoft.com/office/powerpoint/2010/main" val="1431719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Mapping Insights</a:t>
            </a:r>
            <a:endParaRPr lang="en-US" dirty="0"/>
          </a:p>
        </p:txBody>
      </p:sp>
      <p:sp>
        <p:nvSpPr>
          <p:cNvPr id="3" name="Content Placeholder 2"/>
          <p:cNvSpPr>
            <a:spLocks noGrp="1"/>
          </p:cNvSpPr>
          <p:nvPr>
            <p:ph idx="1"/>
          </p:nvPr>
        </p:nvSpPr>
        <p:spPr>
          <a:xfrm>
            <a:off x="1065212" y="1828800"/>
            <a:ext cx="5460097" cy="4191000"/>
          </a:xfrm>
        </p:spPr>
        <p:txBody>
          <a:bodyPr/>
          <a:lstStyle/>
          <a:p>
            <a:r>
              <a:rPr lang="en-US" dirty="0" smtClean="0"/>
              <a:t>Gender Neutral Restrooms</a:t>
            </a:r>
          </a:p>
          <a:p>
            <a:pPr lvl="1"/>
            <a:r>
              <a:rPr lang="en-US" dirty="0" smtClean="0"/>
              <a:t>Finding restroom is a challenge for Transgender population </a:t>
            </a:r>
            <a:endParaRPr lang="en-US" dirty="0" smtClean="0"/>
          </a:p>
          <a:p>
            <a:pPr lvl="1"/>
            <a:r>
              <a:rPr lang="en-US" dirty="0" smtClean="0"/>
              <a:t>No resource currently available which can help persons of different gender identities to locate restrooms.</a:t>
            </a:r>
          </a:p>
          <a:p>
            <a:pPr lvl="1"/>
            <a:r>
              <a:rPr lang="en-US" dirty="0" smtClean="0"/>
              <a:t>Collected data for 77 locations across Boston from various sources (Fenway Health, NU LGBTQ Resource Center, Manual Survey)</a:t>
            </a:r>
          </a:p>
          <a:p>
            <a:pPr lvl="1"/>
            <a:r>
              <a:rPr lang="en-US" dirty="0" smtClean="0"/>
              <a:t>The project aims to map gender neutra</a:t>
            </a:r>
            <a:r>
              <a:rPr lang="en-US" dirty="0" smtClean="0"/>
              <a:t>l restrooms and have a separate layer.</a:t>
            </a:r>
            <a:endParaRPr lang="en-US" dirty="0" smtClean="0"/>
          </a:p>
          <a:p>
            <a:pPr marL="365760" lvl="1" indent="0">
              <a:buNone/>
            </a:pPr>
            <a:endParaRPr lang="en-US" dirty="0" smtClean="0"/>
          </a:p>
          <a:p>
            <a:endParaRPr lang="en-US" dirty="0"/>
          </a:p>
        </p:txBody>
      </p:sp>
      <p:pic>
        <p:nvPicPr>
          <p:cNvPr id="4" name="Picture 3"/>
          <p:cNvPicPr>
            <a:picLocks noChangeAspect="1"/>
          </p:cNvPicPr>
          <p:nvPr/>
        </p:nvPicPr>
        <p:blipFill>
          <a:blip r:embed="rId2"/>
          <a:stretch>
            <a:fillRect/>
          </a:stretch>
        </p:blipFill>
        <p:spPr>
          <a:xfrm>
            <a:off x="6525309" y="1828801"/>
            <a:ext cx="3568743" cy="266700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66012" y="4495801"/>
            <a:ext cx="1847850" cy="1847850"/>
          </a:xfrm>
          <a:prstGeom prst="rect">
            <a:avLst/>
          </a:prstGeom>
        </p:spPr>
      </p:pic>
    </p:spTree>
    <p:extLst>
      <p:ext uri="{BB962C8B-B14F-4D97-AF65-F5344CB8AC3E}">
        <p14:creationId xmlns:p14="http://schemas.microsoft.com/office/powerpoint/2010/main" val="8175063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Business Contrast 16x9">
  <a:themeElements>
    <a:clrScheme name="BusinessContrast">
      <a:dk1>
        <a:srgbClr val="000000"/>
      </a:dk1>
      <a:lt1>
        <a:sysClr val="window" lastClr="FFFFFF"/>
      </a:lt1>
      <a:dk2>
        <a:srgbClr val="000000"/>
      </a:dk2>
      <a:lt2>
        <a:srgbClr val="E5E8E8"/>
      </a:lt2>
      <a:accent1>
        <a:srgbClr val="00AEEF"/>
      </a:accent1>
      <a:accent2>
        <a:srgbClr val="EA428A"/>
      </a:accent2>
      <a:accent3>
        <a:srgbClr val="EED500"/>
      </a:accent3>
      <a:accent4>
        <a:srgbClr val="F5A70D"/>
      </a:accent4>
      <a:accent5>
        <a:srgbClr val="8BCB30"/>
      </a:accent5>
      <a:accent6>
        <a:srgbClr val="9962C1"/>
      </a:accent6>
      <a:hlink>
        <a:srgbClr val="00AEEF"/>
      </a:hlink>
      <a:folHlink>
        <a:srgbClr val="9962C1"/>
      </a:folHlink>
    </a:clrScheme>
    <a:fontScheme name="Franklin Gothic Medium">
      <a:majorFont>
        <a:latin typeface="Franklin Gothic Medium"/>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Medium"/>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2.xml><?xml version="1.0" encoding="utf-8"?>
<a:theme xmlns:a="http://schemas.openxmlformats.org/drawingml/2006/main" name="Office Theme">
  <a:themeElements>
    <a:clrScheme name="BusinessContrast">
      <a:dk1>
        <a:srgbClr val="000000"/>
      </a:dk1>
      <a:lt1>
        <a:sysClr val="window" lastClr="FFFFFF"/>
      </a:lt1>
      <a:dk2>
        <a:srgbClr val="000000"/>
      </a:dk2>
      <a:lt2>
        <a:srgbClr val="E5E8E8"/>
      </a:lt2>
      <a:accent1>
        <a:srgbClr val="00AEEF"/>
      </a:accent1>
      <a:accent2>
        <a:srgbClr val="EA428A"/>
      </a:accent2>
      <a:accent3>
        <a:srgbClr val="EED500"/>
      </a:accent3>
      <a:accent4>
        <a:srgbClr val="F5A70D"/>
      </a:accent4>
      <a:accent5>
        <a:srgbClr val="8BCB30"/>
      </a:accent5>
      <a:accent6>
        <a:srgbClr val="9962C1"/>
      </a:accent6>
      <a:hlink>
        <a:srgbClr val="00AEEF"/>
      </a:hlink>
      <a:folHlink>
        <a:srgbClr val="9962C1"/>
      </a:folHlink>
    </a:clrScheme>
    <a:fontScheme name="Franklin Gothic Medium">
      <a:majorFont>
        <a:latin typeface="Franklin Gothic Medium"/>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Medium"/>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BusinessContrast">
      <a:dk1>
        <a:srgbClr val="000000"/>
      </a:dk1>
      <a:lt1>
        <a:sysClr val="window" lastClr="FFFFFF"/>
      </a:lt1>
      <a:dk2>
        <a:srgbClr val="000000"/>
      </a:dk2>
      <a:lt2>
        <a:srgbClr val="E5E8E8"/>
      </a:lt2>
      <a:accent1>
        <a:srgbClr val="00AEEF"/>
      </a:accent1>
      <a:accent2>
        <a:srgbClr val="EA428A"/>
      </a:accent2>
      <a:accent3>
        <a:srgbClr val="EED500"/>
      </a:accent3>
      <a:accent4>
        <a:srgbClr val="F5A70D"/>
      </a:accent4>
      <a:accent5>
        <a:srgbClr val="8BCB30"/>
      </a:accent5>
      <a:accent6>
        <a:srgbClr val="9962C1"/>
      </a:accent6>
      <a:hlink>
        <a:srgbClr val="00AEEF"/>
      </a:hlink>
      <a:folHlink>
        <a:srgbClr val="9962C1"/>
      </a:folHlink>
    </a:clrScheme>
    <a:fontScheme name="Franklin Gothic Medium">
      <a:majorFont>
        <a:latin typeface="Franklin Gothic Medium"/>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Medium"/>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F2D0870B-5333-4B89-B14A-85A8EA464D27}">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Business contrast presentation (widescreen)</Template>
  <TotalTime>0</TotalTime>
  <Words>1368</Words>
  <Application>Microsoft Office PowerPoint</Application>
  <PresentationFormat>Custom</PresentationFormat>
  <Paragraphs>104</Paragraphs>
  <Slides>15</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Arial</vt:lpstr>
      <vt:lpstr>Calibri</vt:lpstr>
      <vt:lpstr>Franklin Gothic Medium</vt:lpstr>
      <vt:lpstr>Symbol</vt:lpstr>
      <vt:lpstr>Times New Roman</vt:lpstr>
      <vt:lpstr>Business Contrast 16x9</vt:lpstr>
      <vt:lpstr>MAPPING PUBLIC RESTROOMS IN THE U.S.</vt:lpstr>
      <vt:lpstr>Project Overview</vt:lpstr>
      <vt:lpstr>GIS Prospects</vt:lpstr>
      <vt:lpstr>Why is it important?</vt:lpstr>
      <vt:lpstr>The ‘restroom challenged’</vt:lpstr>
      <vt:lpstr>Studies and Research</vt:lpstr>
      <vt:lpstr>Studies and Research..</vt:lpstr>
      <vt:lpstr>Mapping Insights</vt:lpstr>
      <vt:lpstr>Mapping Insights</vt:lpstr>
      <vt:lpstr>Mapping Insights</vt:lpstr>
      <vt:lpstr>Mapping Insights</vt:lpstr>
      <vt:lpstr>Mapping Insights</vt:lpstr>
      <vt:lpstr>Mapping Insights</vt:lpstr>
      <vt:lpstr>Future Enhancements</vt:lpstr>
      <vt:lpstr>References</vt:lpstr>
    </vt:vector>
  </TitlesOfParts>
  <Manager/>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Mapping Public Restrooms in the US</dc:title>
  <dc:subject>GIS</dc:subject>
  <dc:creator/>
  <cp:keywords>project;presentation</cp:keywords>
  <cp:lastModifiedBy/>
  <cp:revision>1</cp:revision>
  <dcterms:created xsi:type="dcterms:W3CDTF">2016-06-27T23:46:47Z</dcterms:created>
  <dcterms:modified xsi:type="dcterms:W3CDTF">2016-06-28T19:15:35Z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TC028952669991</vt:lpwstr>
  </property>
</Properties>
</file>